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0"/>
  </p:notesMasterIdLst>
  <p:sldIdLst>
    <p:sldId id="285" r:id="rId3"/>
    <p:sldId id="2007578739" r:id="rId4"/>
    <p:sldId id="2007578705" r:id="rId5"/>
    <p:sldId id="2007578700" r:id="rId6"/>
    <p:sldId id="2007578702" r:id="rId7"/>
    <p:sldId id="291" r:id="rId8"/>
    <p:sldId id="2007578706" r:id="rId9"/>
    <p:sldId id="2007578740" r:id="rId10"/>
    <p:sldId id="2007578707" r:id="rId11"/>
    <p:sldId id="2007578721" r:id="rId12"/>
    <p:sldId id="2007578722" r:id="rId13"/>
    <p:sldId id="2007578723" r:id="rId14"/>
    <p:sldId id="2007578724" r:id="rId15"/>
    <p:sldId id="2007578725" r:id="rId16"/>
    <p:sldId id="290" r:id="rId17"/>
    <p:sldId id="2007578734" r:id="rId18"/>
    <p:sldId id="2007578736" r:id="rId19"/>
    <p:sldId id="2007578737" r:id="rId20"/>
    <p:sldId id="2007578716" r:id="rId21"/>
    <p:sldId id="2007578726" r:id="rId22"/>
    <p:sldId id="2007578727" r:id="rId23"/>
    <p:sldId id="2007578728" r:id="rId24"/>
    <p:sldId id="2007578741" r:id="rId25"/>
    <p:sldId id="294" r:id="rId26"/>
    <p:sldId id="2007578711" r:id="rId27"/>
    <p:sldId id="2007578738" r:id="rId28"/>
    <p:sldId id="283"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帆" initials="帆" lastIdx="2" clrIdx="0">
    <p:extLst>
      <p:ext uri="{19B8F6BF-5375-455C-9EA6-DF929625EA0E}">
        <p15:presenceInfo xmlns:p15="http://schemas.microsoft.com/office/powerpoint/2012/main" userId="b8f89a4c11b60a7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B9CA"/>
    <a:srgbClr val="013B6D"/>
    <a:srgbClr val="D7DAD9"/>
    <a:srgbClr val="F2F2F2"/>
    <a:srgbClr val="2A3D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222" autoAdjust="0"/>
  </p:normalViewPr>
  <p:slideViewPr>
    <p:cSldViewPr snapToGrid="0" showGuides="1">
      <p:cViewPr varScale="1">
        <p:scale>
          <a:sx n="92" d="100"/>
          <a:sy n="92" d="100"/>
        </p:scale>
        <p:origin x="72" y="860"/>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33604D-3EC0-414E-8F5C-4E317FF17F61}" type="datetimeFigureOut">
              <a:rPr lang="zh-CN" altLang="en-US" smtClean="0"/>
              <a:t>2023/5/22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420A14-A19B-4764-96AD-00AB3D7ED7B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老师们同学们大家好，我是信息工程专业学生，朱帆，我的毕业设计题目是</a:t>
            </a:r>
            <a:r>
              <a:rPr lang="en-US" altLang="zh-CN" dirty="0"/>
              <a:t>xx</a:t>
            </a:r>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F99EDCF0-DFCB-4AF8-B907-8A1E92260E3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6695" indent="304800" algn="just">
              <a:lnSpc>
                <a:spcPts val="2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对于该系统，需要输入传感器相对于无人车底座位置</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(TF)</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、任意里程计</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(Odometry)</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RGB-D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图像</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(RGB-D Image)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或立体图像</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(Stereo Image)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、可选输入二维激光雷达的激光扫描</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(Laser Scan)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或三维激光雷达的点云</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(Point Cloud)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，这些输入的信息被同步后经过该系统，得到输出：地图数据</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(Map Data)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、不带数据的地图的图、矫正过的里程计</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(TF)</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、三维栅格地图</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OctoMap</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、稠密的点云地图</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(Point Cloud)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、二维栅格地图</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(2D Occupancy Grid)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69719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6695" indent="304800" algn="just">
              <a:lnSpc>
                <a:spcPts val="2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对于该系统，需要输入传感器相对于无人车底座位置</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(TF)</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、任意里程计</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(Odometry)</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RGB-D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图像</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(RGB-D Image)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或立体图像</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(Stereo Image)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、可选输入二维激光雷达的激光扫描</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(Laser Scan)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或三维激光雷达的点云</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(Point Cloud)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，这些输入的信息被同步后经过该系统，得到输出：地图数据</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(Map Data)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、不带数据的地图的图、矫正过的里程计</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(TF)</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、三维栅格地图</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OctoMap</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、稠密的点云地图</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(Point Cloud)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、二维栅格地图</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(2D Occupancy Grid)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48341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6695" indent="304800" algn="just">
              <a:lnSpc>
                <a:spcPts val="2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对于该系统，需要输入传感器相对于无人车底座位置</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(TF)</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、任意里程计</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(Odometry)</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RGB-D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图像</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(RGB-D Image)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或立体图像</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(Stereo Image)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、可选输入二维激光雷达的激光扫描</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(Laser Scan)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或三维激光雷达的点云</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(Point Cloud)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，这些输入的信息被同步后经过该系统，得到输出：地图数据</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(Map Data)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、不带数据的地图的图、矫正过的里程计</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(TF)</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、三维栅格地图</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OctoMap</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、稠密的点云地图</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(Point Cloud)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、二维栅格地图</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(2D Occupancy Grid)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51065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6695" indent="304800" algn="just">
              <a:lnSpc>
                <a:spcPts val="2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对于该系统，需要输入传感器相对于无人车底座位置</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(TF)</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、任意里程计</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(Odometry)</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RGB-D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图像</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(RGB-D Image)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或立体图像</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(Stereo Image)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、可选输入二维激光雷达的激光扫描</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(Laser Scan)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或三维激光雷达的点云</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(Point Cloud)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，这些输入的信息被同步后经过该系统，得到输出：地图数据</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(Map Data)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、不带数据的地图的图、矫正过的里程计</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(TF)</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、三维栅格地图</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OctoMap</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、稠密的点云地图</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(Point Cloud)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、二维栅格地图</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(2D Occupancy Grid)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31189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6695" indent="304800" algn="just">
              <a:lnSpc>
                <a:spcPts val="2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对于该系统，需要输入传感器相对于无人车底座位置</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(TF)</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、任意里程计</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(Odometry)</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RGB-D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图像</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(RGB-D Image)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或立体图像</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(Stereo Image)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、可选输入二维激光雷达的激光扫描</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(Laser Scan)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或三维激光雷达的点云</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(Point Cloud)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，这些输入的信息被同步后经过该系统，得到输出：地图数据</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(Map Data)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、不带数据的地图的图、矫正过的里程计</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(TF)</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、三维栅格地图</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OctoMap</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、稠密的点云地图</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(Point Cloud)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、二维栅格地图</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(2D Occupancy Grid)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82402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412020-890B-4198-ABC0-DCFE55E74981}" type="slidenum">
              <a:rPr lang="zh-CN" altLang="en-US" smtClean="0"/>
              <a:t>15</a:t>
            </a:fld>
            <a:endParaRPr lang="zh-CN" altLang="en-US"/>
          </a:p>
        </p:txBody>
      </p:sp>
    </p:spTree>
    <p:extLst>
      <p:ext uri="{BB962C8B-B14F-4D97-AF65-F5344CB8AC3E}">
        <p14:creationId xmlns:p14="http://schemas.microsoft.com/office/powerpoint/2010/main" val="4003109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通过运动学分析逆解，已知实现目标速度</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X</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Z</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所需要的左后轮速度</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L</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、右后轮速度</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、左前轮偏角</a:t>
            </a:r>
            <a:r>
              <a:rPr lang="en-US" altLang="zh-CN" sz="1800" i="1" kern="100" dirty="0" err="1">
                <a:effectLst/>
                <a:latin typeface="Times New Roman" panose="02020603050405020304" pitchFamily="18" charset="0"/>
                <a:ea typeface="宋体" panose="02010600030101010101" pitchFamily="2" charset="-122"/>
              </a:rPr>
              <a:t>Angle</a:t>
            </a:r>
            <a:r>
              <a:rPr lang="en-US" altLang="zh-CN" sz="1800" i="1" kern="100" baseline="-25000" dirty="0" err="1">
                <a:effectLst/>
                <a:latin typeface="Times New Roman" panose="02020603050405020304" pitchFamily="18" charset="0"/>
                <a:ea typeface="宋体" panose="02010600030101010101" pitchFamily="2" charset="-122"/>
              </a:rPr>
              <a:t>L</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、右前轮偏角</a:t>
            </a:r>
            <a:r>
              <a:rPr lang="en-US" altLang="zh-CN" sz="1800" i="1" kern="100" dirty="0" err="1">
                <a:effectLst/>
                <a:latin typeface="Times New Roman" panose="02020603050405020304" pitchFamily="18" charset="0"/>
                <a:ea typeface="宋体" panose="02010600030101010101" pitchFamily="2" charset="-122"/>
              </a:rPr>
              <a:t>Angle</a:t>
            </a:r>
            <a:r>
              <a:rPr lang="en-US" altLang="zh-CN" sz="1800" i="1" kern="100" baseline="-25000" dirty="0" err="1">
                <a:effectLst/>
                <a:latin typeface="Times New Roman" panose="02020603050405020304" pitchFamily="18" charset="0"/>
                <a:ea typeface="宋体" panose="02010600030101010101" pitchFamily="2" charset="-122"/>
              </a:rPr>
              <a:t>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62524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通过运动学分析逆解，已知实现目标速度</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X</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Z</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所需要的左后轮速度</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L</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、右后轮速度</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、左前轮偏角</a:t>
            </a:r>
            <a:r>
              <a:rPr lang="en-US" altLang="zh-CN" sz="1800" i="1" kern="100" dirty="0" err="1">
                <a:effectLst/>
                <a:latin typeface="Times New Roman" panose="02020603050405020304" pitchFamily="18" charset="0"/>
                <a:ea typeface="宋体" panose="02010600030101010101" pitchFamily="2" charset="-122"/>
              </a:rPr>
              <a:t>Angle</a:t>
            </a:r>
            <a:r>
              <a:rPr lang="en-US" altLang="zh-CN" sz="1800" i="1" kern="100" baseline="-25000" dirty="0" err="1">
                <a:effectLst/>
                <a:latin typeface="Times New Roman" panose="02020603050405020304" pitchFamily="18" charset="0"/>
                <a:ea typeface="宋体" panose="02010600030101010101" pitchFamily="2" charset="-122"/>
              </a:rPr>
              <a:t>L</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、右前轮偏角</a:t>
            </a:r>
            <a:r>
              <a:rPr lang="en-US" altLang="zh-CN" sz="1800" i="1" kern="100" dirty="0" err="1">
                <a:effectLst/>
                <a:latin typeface="Times New Roman" panose="02020603050405020304" pitchFamily="18" charset="0"/>
                <a:ea typeface="宋体" panose="02010600030101010101" pitchFamily="2" charset="-122"/>
              </a:rPr>
              <a:t>Angle</a:t>
            </a:r>
            <a:r>
              <a:rPr lang="en-US" altLang="zh-CN" sz="1800" i="1" kern="100" baseline="-25000" dirty="0" err="1">
                <a:effectLst/>
                <a:latin typeface="Times New Roman" panose="02020603050405020304" pitchFamily="18" charset="0"/>
                <a:ea typeface="宋体" panose="02010600030101010101" pitchFamily="2" charset="-122"/>
              </a:rPr>
              <a:t>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90964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通过运动学分析逆解，已知实现目标速度</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X</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Z</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所需要的左后轮速度</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L</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、右后轮速度</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、左前轮偏角</a:t>
            </a:r>
            <a:r>
              <a:rPr lang="en-US" altLang="zh-CN" sz="1800" i="1" kern="100" dirty="0" err="1">
                <a:effectLst/>
                <a:latin typeface="Times New Roman" panose="02020603050405020304" pitchFamily="18" charset="0"/>
                <a:ea typeface="宋体" panose="02010600030101010101" pitchFamily="2" charset="-122"/>
              </a:rPr>
              <a:t>Angle</a:t>
            </a:r>
            <a:r>
              <a:rPr lang="en-US" altLang="zh-CN" sz="1800" i="1" kern="100" baseline="-25000" dirty="0" err="1">
                <a:effectLst/>
                <a:latin typeface="Times New Roman" panose="02020603050405020304" pitchFamily="18" charset="0"/>
                <a:ea typeface="宋体" panose="02010600030101010101" pitchFamily="2" charset="-122"/>
              </a:rPr>
              <a:t>L</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、右前轮偏角</a:t>
            </a:r>
            <a:r>
              <a:rPr lang="en-US" altLang="zh-CN" sz="1800" i="1" kern="100" dirty="0" err="1">
                <a:effectLst/>
                <a:latin typeface="Times New Roman" panose="02020603050405020304" pitchFamily="18" charset="0"/>
                <a:ea typeface="宋体" panose="02010600030101010101" pitchFamily="2" charset="-122"/>
              </a:rPr>
              <a:t>Angle</a:t>
            </a:r>
            <a:r>
              <a:rPr lang="en-US" altLang="zh-CN" sz="1800" i="1" kern="100" baseline="-25000" dirty="0" err="1">
                <a:effectLst/>
                <a:latin typeface="Times New Roman" panose="02020603050405020304" pitchFamily="18" charset="0"/>
                <a:ea typeface="宋体" panose="02010600030101010101" pitchFamily="2" charset="-122"/>
              </a:rPr>
              <a:t>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1843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通过运动学分析逆解，已知实现目标速度</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X</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Z</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所需要的左后轮速度</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L</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、右后轮速度</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、左前轮偏角</a:t>
            </a:r>
            <a:r>
              <a:rPr lang="en-US" altLang="zh-CN" sz="1800" i="1" kern="100" dirty="0" err="1">
                <a:effectLst/>
                <a:latin typeface="Times New Roman" panose="02020603050405020304" pitchFamily="18" charset="0"/>
                <a:ea typeface="宋体" panose="02010600030101010101" pitchFamily="2" charset="-122"/>
              </a:rPr>
              <a:t>Angle</a:t>
            </a:r>
            <a:r>
              <a:rPr lang="en-US" altLang="zh-CN" sz="1800" i="1" kern="100" baseline="-25000" dirty="0" err="1">
                <a:effectLst/>
                <a:latin typeface="Times New Roman" panose="02020603050405020304" pitchFamily="18" charset="0"/>
                <a:ea typeface="宋体" panose="02010600030101010101" pitchFamily="2" charset="-122"/>
              </a:rPr>
              <a:t>L</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、右前轮偏角</a:t>
            </a:r>
            <a:r>
              <a:rPr lang="en-US" altLang="zh-CN" sz="1800" i="1" kern="100" dirty="0" err="1">
                <a:effectLst/>
                <a:latin typeface="Times New Roman" panose="02020603050405020304" pitchFamily="18" charset="0"/>
                <a:ea typeface="宋体" panose="02010600030101010101" pitchFamily="2" charset="-122"/>
              </a:rPr>
              <a:t>Angle</a:t>
            </a:r>
            <a:r>
              <a:rPr lang="en-US" altLang="zh-CN" sz="1800" i="1" kern="100" baseline="-25000" dirty="0" err="1">
                <a:effectLst/>
                <a:latin typeface="Times New Roman" panose="02020603050405020304" pitchFamily="18" charset="0"/>
                <a:ea typeface="宋体" panose="02010600030101010101" pitchFamily="2" charset="-122"/>
              </a:rPr>
              <a:t>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24426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927DC7C-EA85-41EA-BE8E-3BC04B9579C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通过运动学分析逆解，已知实现目标速度</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X</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Z</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所需要的左后轮速度</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L</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、右后轮速度</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、左前轮偏角</a:t>
            </a:r>
            <a:r>
              <a:rPr lang="en-US" altLang="zh-CN" sz="1800" i="1" kern="100" dirty="0" err="1">
                <a:effectLst/>
                <a:latin typeface="Times New Roman" panose="02020603050405020304" pitchFamily="18" charset="0"/>
                <a:ea typeface="宋体" panose="02010600030101010101" pitchFamily="2" charset="-122"/>
              </a:rPr>
              <a:t>Angle</a:t>
            </a:r>
            <a:r>
              <a:rPr lang="en-US" altLang="zh-CN" sz="1800" i="1" kern="100" baseline="-25000" dirty="0" err="1">
                <a:effectLst/>
                <a:latin typeface="Times New Roman" panose="02020603050405020304" pitchFamily="18" charset="0"/>
                <a:ea typeface="宋体" panose="02010600030101010101" pitchFamily="2" charset="-122"/>
              </a:rPr>
              <a:t>L</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、右前轮偏角</a:t>
            </a:r>
            <a:r>
              <a:rPr lang="en-US" altLang="zh-CN" sz="1800" i="1" kern="100" dirty="0" err="1">
                <a:effectLst/>
                <a:latin typeface="Times New Roman" panose="02020603050405020304" pitchFamily="18" charset="0"/>
                <a:ea typeface="宋体" panose="02010600030101010101" pitchFamily="2" charset="-122"/>
              </a:rPr>
              <a:t>Angle</a:t>
            </a:r>
            <a:r>
              <a:rPr lang="en-US" altLang="zh-CN" sz="1800" i="1" kern="100" baseline="-25000" dirty="0" err="1">
                <a:effectLst/>
                <a:latin typeface="Times New Roman" panose="02020603050405020304" pitchFamily="18" charset="0"/>
                <a:ea typeface="宋体" panose="02010600030101010101" pitchFamily="2" charset="-122"/>
              </a:rPr>
              <a:t>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72047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通过运动学分析逆解，已知实现目标速度</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X</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Z</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所需要的左后轮速度</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L</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、右后轮速度</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、左前轮偏角</a:t>
            </a:r>
            <a:r>
              <a:rPr lang="en-US" altLang="zh-CN" sz="1800" i="1" kern="100" dirty="0" err="1">
                <a:effectLst/>
                <a:latin typeface="Times New Roman" panose="02020603050405020304" pitchFamily="18" charset="0"/>
                <a:ea typeface="宋体" panose="02010600030101010101" pitchFamily="2" charset="-122"/>
              </a:rPr>
              <a:t>Angle</a:t>
            </a:r>
            <a:r>
              <a:rPr lang="en-US" altLang="zh-CN" sz="1800" i="1" kern="100" baseline="-25000" dirty="0" err="1">
                <a:effectLst/>
                <a:latin typeface="Times New Roman" panose="02020603050405020304" pitchFamily="18" charset="0"/>
                <a:ea typeface="宋体" panose="02010600030101010101" pitchFamily="2" charset="-122"/>
              </a:rPr>
              <a:t>L</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、右前轮偏角</a:t>
            </a:r>
            <a:r>
              <a:rPr lang="en-US" altLang="zh-CN" sz="1800" i="1" kern="100" dirty="0" err="1">
                <a:effectLst/>
                <a:latin typeface="Times New Roman" panose="02020603050405020304" pitchFamily="18" charset="0"/>
                <a:ea typeface="宋体" panose="02010600030101010101" pitchFamily="2" charset="-122"/>
              </a:rPr>
              <a:t>Angle</a:t>
            </a:r>
            <a:r>
              <a:rPr lang="en-US" altLang="zh-CN" sz="1800" i="1" kern="100" baseline="-25000" dirty="0" err="1">
                <a:effectLst/>
                <a:latin typeface="Times New Roman" panose="02020603050405020304" pitchFamily="18" charset="0"/>
                <a:ea typeface="宋体" panose="02010600030101010101" pitchFamily="2" charset="-122"/>
              </a:rPr>
              <a:t>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021380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通过运动学分析逆解，已知实现目标速度</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X</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Z</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所需要的左后轮速度</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L</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、右后轮速度</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、左前轮偏角</a:t>
            </a:r>
            <a:r>
              <a:rPr lang="en-US" altLang="zh-CN" sz="1800" i="1" kern="100" dirty="0" err="1">
                <a:effectLst/>
                <a:latin typeface="Times New Roman" panose="02020603050405020304" pitchFamily="18" charset="0"/>
                <a:ea typeface="宋体" panose="02010600030101010101" pitchFamily="2" charset="-122"/>
              </a:rPr>
              <a:t>Angle</a:t>
            </a:r>
            <a:r>
              <a:rPr lang="en-US" altLang="zh-CN" sz="1800" i="1" kern="100" baseline="-25000" dirty="0" err="1">
                <a:effectLst/>
                <a:latin typeface="Times New Roman" panose="02020603050405020304" pitchFamily="18" charset="0"/>
                <a:ea typeface="宋体" panose="02010600030101010101" pitchFamily="2" charset="-122"/>
              </a:rPr>
              <a:t>L</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、右前轮偏角</a:t>
            </a:r>
            <a:r>
              <a:rPr lang="en-US" altLang="zh-CN" sz="1800" i="1" kern="100" dirty="0" err="1">
                <a:effectLst/>
                <a:latin typeface="Times New Roman" panose="02020603050405020304" pitchFamily="18" charset="0"/>
                <a:ea typeface="宋体" panose="02010600030101010101" pitchFamily="2" charset="-122"/>
              </a:rPr>
              <a:t>Angle</a:t>
            </a:r>
            <a:r>
              <a:rPr lang="en-US" altLang="zh-CN" sz="1800" i="1" kern="100" baseline="-25000" dirty="0" err="1">
                <a:effectLst/>
                <a:latin typeface="Times New Roman" panose="02020603050405020304" pitchFamily="18" charset="0"/>
                <a:ea typeface="宋体" panose="02010600030101010101" pitchFamily="2" charset="-122"/>
              </a:rPr>
              <a:t>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5671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通过运动学分析逆解，已知实现目标速度</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X</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Z</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所需要的左后轮速度</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L</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、右后轮速度</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、左前轮偏角</a:t>
            </a:r>
            <a:r>
              <a:rPr lang="en-US" altLang="zh-CN" sz="1800" i="1" kern="100" dirty="0" err="1">
                <a:effectLst/>
                <a:latin typeface="Times New Roman" panose="02020603050405020304" pitchFamily="18" charset="0"/>
                <a:ea typeface="宋体" panose="02010600030101010101" pitchFamily="2" charset="-122"/>
              </a:rPr>
              <a:t>Angle</a:t>
            </a:r>
            <a:r>
              <a:rPr lang="en-US" altLang="zh-CN" sz="1800" i="1" kern="100" baseline="-25000" dirty="0" err="1">
                <a:effectLst/>
                <a:latin typeface="Times New Roman" panose="02020603050405020304" pitchFamily="18" charset="0"/>
                <a:ea typeface="宋体" panose="02010600030101010101" pitchFamily="2" charset="-122"/>
              </a:rPr>
              <a:t>L</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、右前轮偏角</a:t>
            </a:r>
            <a:r>
              <a:rPr lang="en-US" altLang="zh-CN" sz="1800" i="1" kern="100" dirty="0" err="1">
                <a:effectLst/>
                <a:latin typeface="Times New Roman" panose="02020603050405020304" pitchFamily="18" charset="0"/>
                <a:ea typeface="宋体" panose="02010600030101010101" pitchFamily="2" charset="-122"/>
              </a:rPr>
              <a:t>Angle</a:t>
            </a:r>
            <a:r>
              <a:rPr lang="en-US" altLang="zh-CN" sz="1800" i="1" kern="100" baseline="-25000" dirty="0" err="1">
                <a:effectLst/>
                <a:latin typeface="Times New Roman" panose="02020603050405020304" pitchFamily="18" charset="0"/>
                <a:ea typeface="宋体" panose="02010600030101010101" pitchFamily="2" charset="-122"/>
              </a:rPr>
              <a:t>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17045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412020-890B-4198-ABC0-DCFE55E74981}" type="slidenum">
              <a:rPr lang="zh-CN" altLang="en-US" smtClean="0"/>
              <a:t>24</a:t>
            </a:fld>
            <a:endParaRPr lang="zh-CN" altLang="en-US"/>
          </a:p>
        </p:txBody>
      </p:sp>
    </p:spTree>
    <p:extLst>
      <p:ext uri="{BB962C8B-B14F-4D97-AF65-F5344CB8AC3E}">
        <p14:creationId xmlns:p14="http://schemas.microsoft.com/office/powerpoint/2010/main" val="2737445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96361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通过运动学分析逆解，已知实现目标速度</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X</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Z</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所需要的左后轮速度</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L</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、右后轮速度</a:t>
            </a:r>
            <a:r>
              <a:rPr lang="en-US" altLang="zh-CN" sz="1800" i="1" kern="100" dirty="0">
                <a:effectLst/>
                <a:latin typeface="Times New Roman" panose="02020603050405020304" pitchFamily="18" charset="0"/>
                <a:ea typeface="宋体" panose="02010600030101010101" pitchFamily="2" charset="-122"/>
              </a:rPr>
              <a:t>V</a:t>
            </a:r>
            <a:r>
              <a:rPr lang="en-US" altLang="zh-CN" sz="1800" i="1" kern="100" baseline="-25000" dirty="0">
                <a:effectLst/>
                <a:latin typeface="Times New Roman" panose="02020603050405020304" pitchFamily="18" charset="0"/>
                <a:ea typeface="宋体" panose="02010600030101010101" pitchFamily="2" charset="-122"/>
              </a:rPr>
              <a:t>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、左前轮偏角</a:t>
            </a:r>
            <a:r>
              <a:rPr lang="en-US" altLang="zh-CN" sz="1800" i="1" kern="100" dirty="0" err="1">
                <a:effectLst/>
                <a:latin typeface="Times New Roman" panose="02020603050405020304" pitchFamily="18" charset="0"/>
                <a:ea typeface="宋体" panose="02010600030101010101" pitchFamily="2" charset="-122"/>
              </a:rPr>
              <a:t>Angle</a:t>
            </a:r>
            <a:r>
              <a:rPr lang="en-US" altLang="zh-CN" sz="1800" i="1" kern="100" baseline="-25000" dirty="0" err="1">
                <a:effectLst/>
                <a:latin typeface="Times New Roman" panose="02020603050405020304" pitchFamily="18" charset="0"/>
                <a:ea typeface="宋体" panose="02010600030101010101" pitchFamily="2" charset="-122"/>
              </a:rPr>
              <a:t>L</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、右前轮偏角</a:t>
            </a:r>
            <a:r>
              <a:rPr lang="en-US" altLang="zh-CN" sz="1800" i="1" kern="100" dirty="0" err="1">
                <a:effectLst/>
                <a:latin typeface="Times New Roman" panose="02020603050405020304" pitchFamily="18" charset="0"/>
                <a:ea typeface="宋体" panose="02010600030101010101" pitchFamily="2" charset="-122"/>
              </a:rPr>
              <a:t>Angle</a:t>
            </a:r>
            <a:r>
              <a:rPr lang="en-US" altLang="zh-CN" sz="1800" i="1" kern="100" baseline="-25000" dirty="0" err="1">
                <a:effectLst/>
                <a:latin typeface="Times New Roman" panose="02020603050405020304" pitchFamily="18" charset="0"/>
                <a:ea typeface="宋体" panose="02010600030101010101" pitchFamily="2" charset="-122"/>
              </a:rPr>
              <a:t>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5293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A4E2E4E-2FFD-4B0E-BE9C-FA7BDC09154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412020-890B-4198-ABC0-DCFE55E74981}" type="slidenum">
              <a:rPr lang="zh-CN" altLang="en-US" smtClean="0"/>
              <a:t>3</a:t>
            </a:fld>
            <a:endParaRPr lang="zh-CN" altLang="en-US"/>
          </a:p>
        </p:txBody>
      </p:sp>
    </p:spTree>
    <p:extLst>
      <p:ext uri="{BB962C8B-B14F-4D97-AF65-F5344CB8AC3E}">
        <p14:creationId xmlns:p14="http://schemas.microsoft.com/office/powerpoint/2010/main" val="3642085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rPr>
              <a:t>放在规划好的版式上，</a:t>
            </a:r>
            <a:r>
              <a:rPr lang="zh-CN" altLang="en-US" dirty="0"/>
              <a:t> </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88307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rPr>
              <a:t>放在规划好的版式上，</a:t>
            </a:r>
            <a:r>
              <a:rPr lang="zh-CN" altLang="en-US" dirty="0"/>
              <a:t> </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65726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412020-890B-4198-ABC0-DCFE55E74981}" type="slidenum">
              <a:rPr lang="zh-CN" altLang="en-US" smtClean="0"/>
              <a:t>6</a:t>
            </a:fld>
            <a:endParaRPr lang="zh-CN" altLang="en-US"/>
          </a:p>
        </p:txBody>
      </p:sp>
    </p:spTree>
    <p:extLst>
      <p:ext uri="{BB962C8B-B14F-4D97-AF65-F5344CB8AC3E}">
        <p14:creationId xmlns:p14="http://schemas.microsoft.com/office/powerpoint/2010/main" val="2965451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SLAM</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通过获取多种传感器数据，利用多传感器融合算法求解精确机器人位姿（位置与姿态），同时，将每个位姿处的传感器数据拼接成完整地图，作为位姿计算依据</a:t>
            </a:r>
            <a:endParaRPr lang="zh-CN" altLang="en-US" sz="120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15273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412020-890B-4198-ABC0-DCFE55E74981}" type="slidenum">
              <a:rPr lang="zh-CN" altLang="en-US" smtClean="0"/>
              <a:t>8</a:t>
            </a:fld>
            <a:endParaRPr lang="zh-CN" altLang="en-US"/>
          </a:p>
        </p:txBody>
      </p:sp>
    </p:spTree>
    <p:extLst>
      <p:ext uri="{BB962C8B-B14F-4D97-AF65-F5344CB8AC3E}">
        <p14:creationId xmlns:p14="http://schemas.microsoft.com/office/powerpoint/2010/main" val="3615686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6695" indent="304800" algn="just">
              <a:lnSpc>
                <a:spcPts val="2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对于该系统，需要输入传感器相对于无人车底座位置</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(TF)</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、任意里程计</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(Odometry)</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RGB-D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图像</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(RGB-D Image)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或立体图像</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(Stereo Image)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、可选输入二维激光雷达的激光扫描</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(Laser Scan)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或三维激光雷达的点云</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(Point Cloud)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，这些输入的信息被同步后经过该系统，得到输出：地图数据</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(Map Data)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、不带数据的地图的图、矫正过的里程计</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(TF)</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、三维栅格地图</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OctoMap</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、稠密的点云地图</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(Point Cloud)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、二维栅格地图</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(2D Occupancy Grid)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29188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2.xml"/><Relationship Id="rId5" Type="http://schemas.openxmlformats.org/officeDocument/2006/relationships/tags" Target="../tags/tag5.xml"/><Relationship Id="rId4"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F89EA062-AFA3-4978-9672-E414A4A0B8F4}" type="datetimeFigureOut">
              <a:rPr lang="zh-CN" altLang="en-US" smtClean="0"/>
              <a:t>2023/5/22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81F084-B7F7-4950-955D-58C8D9CB08A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9EA062-AFA3-4978-9672-E414A4A0B8F4}" type="datetimeFigureOut">
              <a:rPr lang="zh-CN" altLang="en-US" smtClean="0"/>
              <a:t>2023/5/22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81F084-B7F7-4950-955D-58C8D9CB08A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9EA062-AFA3-4978-9672-E414A4A0B8F4}" type="datetimeFigureOut">
              <a:rPr lang="zh-CN" altLang="en-US" smtClean="0"/>
              <a:t>2023/5/22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81F084-B7F7-4950-955D-58C8D9CB08A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绪论2">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五边形 15"/>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31" name="表格 30"/>
          <p:cNvGraphicFramePr>
            <a:graphicFrameLocks noGrp="1"/>
          </p:cNvGraphicFramePr>
          <p:nvPr userDrawn="1"/>
        </p:nvGraphicFramePr>
        <p:xfrm>
          <a:off x="0"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研究方法与思路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32" name="组合 31"/>
          <p:cNvGrpSpPr/>
          <p:nvPr userDrawn="1"/>
        </p:nvGrpSpPr>
        <p:grpSpPr>
          <a:xfrm>
            <a:off x="0" y="1272662"/>
            <a:ext cx="1691680" cy="788186"/>
            <a:chOff x="0" y="1272662"/>
            <a:chExt cx="1691680" cy="788186"/>
          </a:xfrm>
        </p:grpSpPr>
        <p:sp>
          <p:nvSpPr>
            <p:cNvPr id="33" name="矩形 32"/>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绪论</a:t>
              </a:r>
            </a:p>
          </p:txBody>
        </p:sp>
        <p:sp>
          <p:nvSpPr>
            <p:cNvPr id="34" name="等腰三角形 33"/>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7009" y="183653"/>
            <a:ext cx="950880" cy="9508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界定与表征">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16" name="表格 15"/>
          <p:cNvGraphicFramePr>
            <a:graphicFrameLocks noGrp="1"/>
          </p:cNvGraphicFramePr>
          <p:nvPr userDrawn="1"/>
        </p:nvGraphicFramePr>
        <p:xfrm>
          <a:off x="0" y="1268760"/>
          <a:ext cx="1691680" cy="3999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绪论</a:t>
              </a: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userDrawn="1"/>
        </p:nvGrpSpPr>
        <p:grpSpPr>
          <a:xfrm>
            <a:off x="3668" y="2079006"/>
            <a:ext cx="1691680" cy="788186"/>
            <a:chOff x="0" y="1272662"/>
            <a:chExt cx="1691680" cy="788186"/>
          </a:xfrm>
          <a:solidFill>
            <a:srgbClr val="0070C0"/>
          </a:solidFill>
        </p:grpSpPr>
        <p:sp>
          <p:nvSpPr>
            <p:cNvPr id="28" name="矩形 27"/>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研究方法与思路</a:t>
              </a:r>
            </a:p>
          </p:txBody>
        </p:sp>
        <p:sp>
          <p:nvSpPr>
            <p:cNvPr id="29" name="等腰三角形 2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7009" y="183653"/>
            <a:ext cx="950880" cy="9508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合理交通结构">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nvGraphicFramePr>
        <p:xfrm>
          <a:off x="0"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绪论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chemeClr val="tx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8" name="矩形 27"/>
          <p:cNvSpPr/>
          <p:nvPr userDrawn="1"/>
        </p:nvSpPr>
        <p:spPr>
          <a:xfrm>
            <a:off x="0" y="2064750"/>
            <a:ext cx="1691680" cy="7881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研究方法与思路</a:t>
            </a:r>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sp>
        <p:nvSpPr>
          <p:cNvPr id="12" name="等腰三角形 11"/>
          <p:cNvSpPr/>
          <p:nvPr userDrawn="1"/>
        </p:nvSpPr>
        <p:spPr>
          <a:xfrm rot="16200000">
            <a:off x="1547664" y="31742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0" y="2852936"/>
            <a:ext cx="1691680" cy="788186"/>
            <a:chOff x="0" y="1272662"/>
            <a:chExt cx="1691680" cy="788186"/>
          </a:xfrm>
        </p:grpSpPr>
        <p:sp>
          <p:nvSpPr>
            <p:cNvPr id="11" name="矩形 10"/>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关键技术与难点</a:t>
              </a:r>
            </a:p>
          </p:txBody>
        </p:sp>
        <p:sp>
          <p:nvSpPr>
            <p:cNvPr id="13" name="等腰三角形 12"/>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pic>
        <p:nvPicPr>
          <p:cNvPr id="14" name="图片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7009" y="183653"/>
            <a:ext cx="950880" cy="9508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影响因素辨识">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nvGraphicFramePr>
        <p:xfrm>
          <a:off x="0"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绪论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chemeClr val="tx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8" name="矩形 27"/>
          <p:cNvSpPr/>
          <p:nvPr userDrawn="1"/>
        </p:nvSpPr>
        <p:spPr>
          <a:xfrm>
            <a:off x="0" y="2064750"/>
            <a:ext cx="1691680" cy="767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研究方法与思路</a:t>
            </a: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sp>
        <p:nvSpPr>
          <p:cNvPr id="10" name="等腰三角形 9"/>
          <p:cNvSpPr/>
          <p:nvPr userDrawn="1"/>
        </p:nvSpPr>
        <p:spPr>
          <a:xfrm rot="16200000">
            <a:off x="1547664" y="39489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a:off x="0" y="3654304"/>
            <a:ext cx="1691680" cy="788186"/>
            <a:chOff x="0" y="1272662"/>
            <a:chExt cx="1691680" cy="788186"/>
          </a:xfrm>
        </p:grpSpPr>
        <p:sp>
          <p:nvSpPr>
            <p:cNvPr id="12" name="矩形 11"/>
            <p:cNvSpPr/>
            <p:nvPr userDrawn="1"/>
          </p:nvSpPr>
          <p:spPr>
            <a:xfrm>
              <a:off x="0" y="1272662"/>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研究成果与应用</a:t>
              </a:r>
            </a:p>
          </p:txBody>
        </p:sp>
        <p:sp>
          <p:nvSpPr>
            <p:cNvPr id="13" name="等腰三角形 12"/>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pic>
        <p:nvPicPr>
          <p:cNvPr id="17" name="图片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7009" y="183653"/>
            <a:ext cx="950880" cy="950880"/>
          </a:xfrm>
          <a:prstGeom prst="rect">
            <a:avLst/>
          </a:prstGeom>
        </p:spPr>
      </p:pic>
      <p:cxnSp>
        <p:nvCxnSpPr>
          <p:cNvPr id="18" name="直接连接符 17"/>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影响因素辨识1">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16" name="表格 15"/>
          <p:cNvGraphicFramePr>
            <a:graphicFrameLocks noGrp="1"/>
          </p:cNvGraphicFramePr>
          <p:nvPr userDrawn="1"/>
        </p:nvGraphicFramePr>
        <p:xfrm>
          <a:off x="8194" y="1295576"/>
          <a:ext cx="1691680" cy="3999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关键技术与难点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研究成果与应用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绪论</a:t>
              </a: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userDrawn="1"/>
        </p:nvSpPr>
        <p:spPr>
          <a:xfrm>
            <a:off x="3668" y="2079006"/>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研究方法与思路</a:t>
            </a:r>
          </a:p>
        </p:txBody>
      </p:sp>
      <p:grpSp>
        <p:nvGrpSpPr>
          <p:cNvPr id="11" name="组合 10"/>
          <p:cNvGrpSpPr/>
          <p:nvPr userDrawn="1"/>
        </p:nvGrpSpPr>
        <p:grpSpPr>
          <a:xfrm>
            <a:off x="-2439" y="4510374"/>
            <a:ext cx="1691680" cy="788186"/>
            <a:chOff x="2311936" y="2060849"/>
            <a:chExt cx="1691680" cy="788186"/>
          </a:xfrm>
        </p:grpSpPr>
        <p:sp>
          <p:nvSpPr>
            <p:cNvPr id="14" name="矩形 13"/>
            <p:cNvSpPr/>
            <p:nvPr userDrawn="1"/>
          </p:nvSpPr>
          <p:spPr>
            <a:xfrm>
              <a:off x="2311936" y="2060849"/>
              <a:ext cx="1691680" cy="788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论文总结</a:t>
              </a:r>
            </a:p>
          </p:txBody>
        </p:sp>
        <p:sp>
          <p:nvSpPr>
            <p:cNvPr id="13" name="等腰三角形 12"/>
            <p:cNvSpPr/>
            <p:nvPr userDrawn="1"/>
          </p:nvSpPr>
          <p:spPr>
            <a:xfrm rot="16200000">
              <a:off x="3857302" y="2382934"/>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7009" y="183653"/>
            <a:ext cx="950880" cy="9508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0"/>
            <a:ext cx="12192000" cy="9327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8" name="图片 7"/>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49" y="-27384"/>
            <a:ext cx="2272415" cy="960107"/>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artisticBlur radius="20"/>
                    </a14:imgEffect>
                  </a14:imgLayer>
                </a14:imgProps>
              </a:ext>
            </a:extLst>
          </a:blip>
          <a:stretch>
            <a:fillRect/>
          </a:stretch>
        </p:blipFill>
        <p:spPr>
          <a:xfrm>
            <a:off x="1" y="0"/>
            <a:ext cx="12200721"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9EA062-AFA3-4978-9672-E414A4A0B8F4}" type="datetimeFigureOut">
              <a:rPr lang="zh-CN" altLang="en-US" smtClean="0"/>
              <a:t>2023/5/22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81F084-B7F7-4950-955D-58C8D9CB08A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fld id="{00C3F7A1-FCEE-4E12-BEB0-527B87A0769B}" type="datetimeFigureOut">
              <a:rPr lang="zh-CN" altLang="en-US"/>
              <a:t>2023/5/22</a:t>
            </a:fld>
            <a:endParaRPr lang="zh-CN" altLang="en-US"/>
          </a:p>
        </p:txBody>
      </p:sp>
      <p:sp>
        <p:nvSpPr>
          <p:cNvPr id="3" name="Footer Placeholder 2"/>
          <p:cNvSpPr>
            <a:spLocks noGrp="1"/>
          </p:cNvSpPr>
          <p:nvPr>
            <p:ph type="ftr" sz="quarter" idx="11"/>
          </p:nvPr>
        </p:nvSpPr>
        <p:spPr>
          <a:xfrm>
            <a:off x="4038600" y="6356351"/>
            <a:ext cx="41148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endParaRPr lang="zh-CN" altLang="en-US"/>
          </a:p>
        </p:txBody>
      </p:sp>
      <p:sp>
        <p:nvSpPr>
          <p:cNvPr id="4" name="Slide Number Placeholder 3"/>
          <p:cNvSpPr>
            <a:spLocks noGrp="1"/>
          </p:cNvSpPr>
          <p:nvPr>
            <p:ph type="sldNum" sz="quarter" idx="12"/>
          </p:nvPr>
        </p:nvSpPr>
        <p:spPr>
          <a:xfrm>
            <a:off x="8610600" y="6356351"/>
            <a:ext cx="2743200" cy="366183"/>
          </a:xfrm>
          <a:prstGeom prst="rect">
            <a:avLst/>
          </a:prstGeom>
        </p:spPr>
        <p:txBody>
          <a:bodyPr/>
          <a:lstStyle>
            <a:lvl1pPr eaLnBrk="1" fontAlgn="auto" hangingPunct="1">
              <a:spcBef>
                <a:spcPts val="0"/>
              </a:spcBef>
              <a:spcAft>
                <a:spcPts val="0"/>
              </a:spcAft>
              <a:defRPr sz="1800">
                <a:latin typeface="+mn-lt"/>
                <a:ea typeface="+mn-ea"/>
              </a:defRPr>
            </a:lvl1pPr>
          </a:lstStyle>
          <a:p>
            <a:pPr>
              <a:defRPr/>
            </a:pPr>
            <a:fld id="{8B444C96-CA8C-4BA7-992C-AAC2EE0D4AB6}" type="slidenum">
              <a:rPr lang="zh-CN" altLang="en-US"/>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2023/5/22</a:t>
            </a:fld>
            <a:endParaRPr lang="zh-CN" altLang="en-US"/>
          </a:p>
        </p:txBody>
      </p:sp>
      <p:sp>
        <p:nvSpPr>
          <p:cNvPr id="17" name="页脚占位符 16"/>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89EA062-AFA3-4978-9672-E414A4A0B8F4}" type="datetimeFigureOut">
              <a:rPr lang="zh-CN" altLang="en-US" smtClean="0"/>
              <a:t>2023/5/22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81F084-B7F7-4950-955D-58C8D9CB08A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89EA062-AFA3-4978-9672-E414A4A0B8F4}" type="datetimeFigureOut">
              <a:rPr lang="zh-CN" altLang="en-US" smtClean="0"/>
              <a:t>2023/5/22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D81F084-B7F7-4950-955D-58C8D9CB08A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89EA062-AFA3-4978-9672-E414A4A0B8F4}" type="datetimeFigureOut">
              <a:rPr lang="zh-CN" altLang="en-US" smtClean="0"/>
              <a:t>2023/5/22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D81F084-B7F7-4950-955D-58C8D9CB08A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89EA062-AFA3-4978-9672-E414A4A0B8F4}" type="datetimeFigureOut">
              <a:rPr lang="zh-CN" altLang="en-US" smtClean="0"/>
              <a:t>2023/5/22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D81F084-B7F7-4950-955D-58C8D9CB08A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9EA062-AFA3-4978-9672-E414A4A0B8F4}" type="datetimeFigureOut">
              <a:rPr lang="zh-CN" altLang="en-US" smtClean="0"/>
              <a:t>2023/5/22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D81F084-B7F7-4950-955D-58C8D9CB08A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89EA062-AFA3-4978-9672-E414A4A0B8F4}" type="datetimeFigureOut">
              <a:rPr lang="zh-CN" altLang="en-US" smtClean="0"/>
              <a:t>2023/5/22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D81F084-B7F7-4950-955D-58C8D9CB08A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89EA062-AFA3-4978-9672-E414A4A0B8F4}" type="datetimeFigureOut">
              <a:rPr lang="zh-CN" altLang="en-US" smtClean="0"/>
              <a:t>2023/5/22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D81F084-B7F7-4950-955D-58C8D9CB08A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9EA062-AFA3-4978-9672-E414A4A0B8F4}" type="datetimeFigureOut">
              <a:rPr lang="zh-CN" altLang="en-US" smtClean="0"/>
              <a:t>2023/5/22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81F084-B7F7-4950-955D-58C8D9CB08A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0.xml"/><Relationship Id="rId5" Type="http://schemas.openxmlformats.org/officeDocument/2006/relationships/image" Target="../media/image25.gif"/><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0.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0.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0.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77DBB48-C6C7-426A-87DF-165F7FCA51F2}"/>
              </a:ext>
            </a:extLst>
          </p:cNvPr>
          <p:cNvPicPr>
            <a:picLocks noChangeAspect="1"/>
          </p:cNvPicPr>
          <p:nvPr/>
        </p:nvPicPr>
        <p:blipFill rotWithShape="1">
          <a:blip r:embed="rId3">
            <a:extLst>
              <a:ext uri="{28A0092B-C50C-407E-A947-70E740481C1C}">
                <a14:useLocalDpi xmlns:a14="http://schemas.microsoft.com/office/drawing/2010/main" val="0"/>
              </a:ext>
            </a:extLst>
          </a:blip>
          <a:srcRect t="7077" b="10212"/>
          <a:stretch/>
        </p:blipFill>
        <p:spPr>
          <a:xfrm>
            <a:off x="-5759" y="0"/>
            <a:ext cx="12197760" cy="6069102"/>
          </a:xfrm>
          <a:prstGeom prst="rect">
            <a:avLst/>
          </a:prstGeom>
        </p:spPr>
      </p:pic>
      <p:sp>
        <p:nvSpPr>
          <p:cNvPr id="11" name="矩形 10">
            <a:extLst>
              <a:ext uri="{FF2B5EF4-FFF2-40B4-BE49-F238E27FC236}">
                <a16:creationId xmlns:a16="http://schemas.microsoft.com/office/drawing/2014/main" id="{A3629078-2E59-4289-8A7C-674715ADBA0A}"/>
              </a:ext>
            </a:extLst>
          </p:cNvPr>
          <p:cNvSpPr/>
          <p:nvPr/>
        </p:nvSpPr>
        <p:spPr>
          <a:xfrm>
            <a:off x="0" y="-1"/>
            <a:ext cx="12192000" cy="6069103"/>
          </a:xfrm>
          <a:prstGeom prst="rect">
            <a:avLst/>
          </a:prstGeom>
          <a:gradFill flip="none" rotWithShape="1">
            <a:gsLst>
              <a:gs pos="10000">
                <a:srgbClr val="003F88"/>
              </a:gs>
              <a:gs pos="100000">
                <a:srgbClr val="007BF6">
                  <a:alpha val="29000"/>
                </a:srgb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OPPOSans B"/>
              <a:cs typeface="Times New Roman" panose="02020603050405020304" pitchFamily="18" charset="0"/>
            </a:endParaRPr>
          </a:p>
        </p:txBody>
      </p:sp>
      <p:sp>
        <p:nvSpPr>
          <p:cNvPr id="52" name="文本框 51"/>
          <p:cNvSpPr txBox="1"/>
          <p:nvPr/>
        </p:nvSpPr>
        <p:spPr>
          <a:xfrm>
            <a:off x="381813" y="2390954"/>
            <a:ext cx="9018496" cy="1569660"/>
          </a:xfrm>
          <a:prstGeom prst="rect">
            <a:avLst/>
          </a:prstGeom>
          <a:noFill/>
        </p:spPr>
        <p:txBody>
          <a:bodyPr wrap="square" rtlCol="0">
            <a:spAutoFit/>
          </a:bodyPr>
          <a:lstStyle/>
          <a:p>
            <a:r>
              <a:rPr lang="zh-CN" altLang="en-US" sz="4800" b="1" dirty="0">
                <a:solidFill>
                  <a:prstClr val="white"/>
                </a:solidFill>
                <a:latin typeface="Times New Roman" panose="02020603050405020304" pitchFamily="18" charset="0"/>
                <a:cs typeface="Times New Roman" panose="02020603050405020304" pitchFamily="18" charset="0"/>
              </a:rPr>
              <a:t>科技大数据预处理及异质信息网络可视化系统设计与实现</a:t>
            </a:r>
          </a:p>
        </p:txBody>
      </p:sp>
      <p:sp>
        <p:nvSpPr>
          <p:cNvPr id="10" name="文本框 9">
            <a:extLst>
              <a:ext uri="{FF2B5EF4-FFF2-40B4-BE49-F238E27FC236}">
                <a16:creationId xmlns:a16="http://schemas.microsoft.com/office/drawing/2014/main" id="{AB2AB5A6-1CCB-464B-9DAB-AA6828ADA3C5}"/>
              </a:ext>
            </a:extLst>
          </p:cNvPr>
          <p:cNvSpPr txBox="1"/>
          <p:nvPr/>
        </p:nvSpPr>
        <p:spPr>
          <a:xfrm>
            <a:off x="381813" y="6253766"/>
            <a:ext cx="3262432" cy="400110"/>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计算机科学与技术 </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崔金泽</a:t>
            </a:r>
          </a:p>
        </p:txBody>
      </p:sp>
      <p:sp>
        <p:nvSpPr>
          <p:cNvPr id="12" name="文本框 11">
            <a:extLst>
              <a:ext uri="{FF2B5EF4-FFF2-40B4-BE49-F238E27FC236}">
                <a16:creationId xmlns:a16="http://schemas.microsoft.com/office/drawing/2014/main" id="{1C85EFEB-EAA4-4F61-A5A0-9E4937FE2C77}"/>
              </a:ext>
            </a:extLst>
          </p:cNvPr>
          <p:cNvSpPr txBox="1"/>
          <p:nvPr/>
        </p:nvSpPr>
        <p:spPr>
          <a:xfrm>
            <a:off x="7575153" y="6273304"/>
            <a:ext cx="2591108" cy="400110"/>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指导教师：王书海</a:t>
            </a:r>
          </a:p>
        </p:txBody>
      </p:sp>
      <p:cxnSp>
        <p:nvCxnSpPr>
          <p:cNvPr id="15" name="直接连接符 14">
            <a:extLst>
              <a:ext uri="{FF2B5EF4-FFF2-40B4-BE49-F238E27FC236}">
                <a16:creationId xmlns:a16="http://schemas.microsoft.com/office/drawing/2014/main" id="{FEAB02BA-F4EF-4BD8-A76D-EDCEF7BDAA21}"/>
              </a:ext>
            </a:extLst>
          </p:cNvPr>
          <p:cNvCxnSpPr>
            <a:cxnSpLocks/>
          </p:cNvCxnSpPr>
          <p:nvPr/>
        </p:nvCxnSpPr>
        <p:spPr>
          <a:xfrm>
            <a:off x="381813" y="2390954"/>
            <a:ext cx="7428687" cy="0"/>
          </a:xfrm>
          <a:prstGeom prst="line">
            <a:avLst/>
          </a:prstGeom>
        </p:spPr>
        <p:style>
          <a:lnRef idx="1">
            <a:schemeClr val="accent4"/>
          </a:lnRef>
          <a:fillRef idx="0">
            <a:schemeClr val="accent4"/>
          </a:fillRef>
          <a:effectRef idx="0">
            <a:schemeClr val="accent4"/>
          </a:effectRef>
          <a:fontRef idx="minor">
            <a:schemeClr val="tx1"/>
          </a:fontRef>
        </p:style>
      </p:cxnSp>
      <p:sp>
        <p:nvSpPr>
          <p:cNvPr id="16" name="文本框 15">
            <a:extLst>
              <a:ext uri="{FF2B5EF4-FFF2-40B4-BE49-F238E27FC236}">
                <a16:creationId xmlns:a16="http://schemas.microsoft.com/office/drawing/2014/main" id="{B89EF686-56CD-4C69-A2AA-5849D3199DE4}"/>
              </a:ext>
            </a:extLst>
          </p:cNvPr>
          <p:cNvSpPr txBox="1"/>
          <p:nvPr/>
        </p:nvSpPr>
        <p:spPr>
          <a:xfrm>
            <a:off x="381813" y="1828447"/>
            <a:ext cx="4607859" cy="461665"/>
          </a:xfrm>
          <a:prstGeom prst="rect">
            <a:avLst/>
          </a:prstGeom>
          <a:noFill/>
        </p:spPr>
        <p:txBody>
          <a:bodyPr wrap="square" rtlCol="0">
            <a:spAutoFit/>
          </a:bodyPr>
          <a:lstStyle/>
          <a:p>
            <a:r>
              <a:rPr lang="en-US" altLang="zh-CN" sz="2400" dirty="0">
                <a:solidFill>
                  <a:schemeClr val="bg1"/>
                </a:solidFill>
                <a:latin typeface="Times New Roman" panose="02020603050405020304" pitchFamily="18" charset="0"/>
                <a:ea typeface="+mj-ea"/>
                <a:cs typeface="Times New Roman" panose="02020603050405020304" pitchFamily="18" charset="0"/>
              </a:rPr>
              <a:t>2023</a:t>
            </a:r>
            <a:r>
              <a:rPr lang="zh-CN" altLang="en-US" sz="2400" dirty="0">
                <a:solidFill>
                  <a:schemeClr val="bg1"/>
                </a:solidFill>
                <a:latin typeface="Times New Roman" panose="02020603050405020304" pitchFamily="18" charset="0"/>
                <a:ea typeface="+mj-ea"/>
                <a:cs typeface="Times New Roman" panose="02020603050405020304" pitchFamily="18" charset="0"/>
              </a:rPr>
              <a:t>届本科毕业生毕业设计汇报</a:t>
            </a:r>
          </a:p>
        </p:txBody>
      </p:sp>
      <p:sp>
        <p:nvSpPr>
          <p:cNvPr id="2" name="文本框 1">
            <a:extLst>
              <a:ext uri="{FF2B5EF4-FFF2-40B4-BE49-F238E27FC236}">
                <a16:creationId xmlns:a16="http://schemas.microsoft.com/office/drawing/2014/main" id="{47918217-D9B5-4C48-AF37-7A3C714C789F}"/>
              </a:ext>
            </a:extLst>
          </p:cNvPr>
          <p:cNvSpPr txBox="1"/>
          <p:nvPr/>
        </p:nvSpPr>
        <p:spPr>
          <a:xfrm>
            <a:off x="9311381" y="-38104"/>
            <a:ext cx="3262432" cy="6857995"/>
          </a:xfrm>
          <a:prstGeom prst="rect">
            <a:avLst/>
          </a:prstGeom>
          <a:noFill/>
        </p:spPr>
        <p:txBody>
          <a:bodyPr vert="eaVert" wrap="square" rtlCol="0">
            <a:spAutoFit/>
          </a:bodyPr>
          <a:lstStyle/>
          <a:p>
            <a:r>
              <a:rPr lang="en-US" altLang="zh-CN" sz="20000" dirty="0">
                <a:ln w="12700">
                  <a:solidFill>
                    <a:srgbClr val="00B0F0"/>
                  </a:solidFill>
                </a:ln>
                <a:noFill/>
                <a:latin typeface="Times New Roman" panose="02020603050405020304" pitchFamily="18" charset="0"/>
                <a:cs typeface="Times New Roman" panose="02020603050405020304" pitchFamily="18" charset="0"/>
              </a:rPr>
              <a:t>STDU</a:t>
            </a:r>
            <a:endParaRPr lang="zh-CN" altLang="en-US" sz="20000" dirty="0">
              <a:ln w="12700">
                <a:solidFill>
                  <a:srgbClr val="00B0F0"/>
                </a:solidFill>
              </a:ln>
              <a:noFill/>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BD1413C4-84B0-4E20-9C73-D03F9CD152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813" y="38097"/>
            <a:ext cx="3885936" cy="1273691"/>
          </a:xfrm>
          <a:prstGeom prst="rect">
            <a:avLst/>
          </a:prstGeom>
          <a:effectLst>
            <a:outerShdw blurRad="50800" dist="38100" dir="5400000" algn="t" rotWithShape="0">
              <a:schemeClr val="bg1">
                <a:alpha val="80000"/>
              </a:schemeClr>
            </a:outerShdw>
          </a:effectLst>
        </p:spPr>
      </p:pic>
      <p:sp>
        <p:nvSpPr>
          <p:cNvPr id="17" name="文本框 16">
            <a:extLst>
              <a:ext uri="{FF2B5EF4-FFF2-40B4-BE49-F238E27FC236}">
                <a16:creationId xmlns:a16="http://schemas.microsoft.com/office/drawing/2014/main" id="{4086683C-150D-4FFD-997D-35FD80C5109F}"/>
              </a:ext>
            </a:extLst>
          </p:cNvPr>
          <p:cNvSpPr txBox="1"/>
          <p:nvPr/>
        </p:nvSpPr>
        <p:spPr>
          <a:xfrm>
            <a:off x="-274703" y="3998718"/>
            <a:ext cx="8741717" cy="960328"/>
          </a:xfrm>
          <a:prstGeom prst="rect">
            <a:avLst/>
          </a:prstGeom>
          <a:noFill/>
        </p:spPr>
        <p:txBody>
          <a:bodyPr wrap="square">
            <a:spAutoFit/>
          </a:bodyPr>
          <a:lstStyle/>
          <a:p>
            <a:pPr indent="355600" algn="ctr">
              <a:lnSpc>
                <a:spcPct val="150000"/>
              </a:lnSpc>
            </a:pPr>
            <a:r>
              <a:rPr lang="en-US" altLang="zh-CN" sz="2000" b="1" kern="100"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Design and Implementation of Technology Big Data Preprocessing and Heterogeneous Information Network Visualization System</a:t>
            </a:r>
            <a:endParaRPr lang="zh-CN" altLang="zh-CN" sz="10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9B43D6F6-8184-46A0-A929-3DF2D2CAD4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7988" y="0"/>
            <a:ext cx="1134500" cy="1122744"/>
          </a:xfrm>
          <a:prstGeom prst="rect">
            <a:avLst/>
          </a:prstGeom>
          <a:effectLst>
            <a:outerShdw blurRad="50800" dist="38100" dir="2700000" algn="tl" rotWithShape="0">
              <a:schemeClr val="bg1">
                <a:alpha val="40000"/>
              </a:schemeClr>
            </a:outerShdw>
          </a:effectLst>
        </p:spPr>
      </p:pic>
      <p:sp>
        <p:nvSpPr>
          <p:cNvPr id="9" name="文本框 8">
            <a:extLst>
              <a:ext uri="{FF2B5EF4-FFF2-40B4-BE49-F238E27FC236}">
                <a16:creationId xmlns:a16="http://schemas.microsoft.com/office/drawing/2014/main" id="{98EE3181-B82A-4F4B-9997-351EEB8D89CA}"/>
              </a:ext>
            </a:extLst>
          </p:cNvPr>
          <p:cNvSpPr txBox="1"/>
          <p:nvPr/>
        </p:nvSpPr>
        <p:spPr>
          <a:xfrm>
            <a:off x="378989" y="299762"/>
            <a:ext cx="2691197" cy="523220"/>
          </a:xfrm>
          <a:prstGeom prst="rect">
            <a:avLst/>
          </a:prstGeom>
          <a:noFill/>
        </p:spPr>
        <p:txBody>
          <a:bodyPr wrap="square" rtlCol="0">
            <a:spAutoFit/>
          </a:bodyPr>
          <a:lstStyle/>
          <a:p>
            <a:r>
              <a:rPr lang="zh-CN" altLang="en-US" sz="2800" dirty="0">
                <a:solidFill>
                  <a:schemeClr val="bg1"/>
                </a:solidFill>
              </a:rPr>
              <a:t>数据分析</a:t>
            </a:r>
          </a:p>
        </p:txBody>
      </p:sp>
      <p:sp>
        <p:nvSpPr>
          <p:cNvPr id="35" name="文本框 34">
            <a:extLst>
              <a:ext uri="{FF2B5EF4-FFF2-40B4-BE49-F238E27FC236}">
                <a16:creationId xmlns:a16="http://schemas.microsoft.com/office/drawing/2014/main" id="{14E561D2-67F4-4913-80D7-AD7CE9DBF866}"/>
              </a:ext>
            </a:extLst>
          </p:cNvPr>
          <p:cNvSpPr txBox="1"/>
          <p:nvPr/>
        </p:nvSpPr>
        <p:spPr>
          <a:xfrm>
            <a:off x="453306" y="1422506"/>
            <a:ext cx="5345075" cy="4247317"/>
          </a:xfrm>
          <a:prstGeom prst="rect">
            <a:avLst/>
          </a:prstGeom>
          <a:noFill/>
        </p:spPr>
        <p:txBody>
          <a:bodyPr wrap="square">
            <a:spAutoFit/>
          </a:bodyPr>
          <a:lstStyle/>
          <a:p>
            <a:pPr algn="just"/>
            <a:r>
              <a:rPr lang="zh-CN" altLang="zh-CN" sz="1800" kern="100" dirty="0">
                <a:effectLst/>
                <a:latin typeface="Times New Roman" panose="02020603050405020304" pitchFamily="18" charset="0"/>
                <a:ea typeface="宋体" panose="02010600030101010101" pitchFamily="2" charset="-122"/>
              </a:rPr>
              <a:t>完成</a:t>
            </a:r>
            <a:r>
              <a:rPr lang="zh-CN" altLang="en-US" sz="1800" kern="100" dirty="0">
                <a:effectLst/>
                <a:latin typeface="Times New Roman" panose="02020603050405020304" pitchFamily="18" charset="0"/>
                <a:ea typeface="宋体" panose="02010600030101010101" pitchFamily="2" charset="-122"/>
              </a:rPr>
              <a:t>了</a:t>
            </a:r>
            <a:r>
              <a:rPr lang="zh-CN" altLang="zh-CN" sz="1800" kern="100" dirty="0">
                <a:effectLst/>
                <a:latin typeface="Times New Roman" panose="02020603050405020304" pitchFamily="18" charset="0"/>
                <a:ea typeface="宋体" panose="02010600030101010101" pitchFamily="2" charset="-122"/>
              </a:rPr>
              <a:t>如下的表：</a:t>
            </a:r>
          </a:p>
          <a:p>
            <a:pPr algn="just"/>
            <a:r>
              <a:rPr lang="en-US" altLang="zh-CN" sz="1800" kern="100" dirty="0">
                <a:effectLst/>
                <a:latin typeface="Times New Roman" panose="02020603050405020304" pitchFamily="18" charset="0"/>
                <a:ea typeface="宋体" panose="02010600030101010101" pitchFamily="2" charset="-122"/>
              </a:rPr>
              <a:t>ZJXX</a:t>
            </a:r>
            <a:r>
              <a:rPr lang="zh-CN" altLang="zh-CN" sz="1800" kern="100" dirty="0">
                <a:effectLst/>
                <a:latin typeface="Times New Roman" panose="02020603050405020304" pitchFamily="18" charset="0"/>
                <a:ea typeface="宋体" panose="02010600030101010101" pitchFamily="2" charset="-122"/>
              </a:rPr>
              <a:t>表中：</a:t>
            </a:r>
            <a:endParaRPr lang="en-US" altLang="zh-CN" kern="100" dirty="0">
              <a:latin typeface="Times New Roman" panose="02020603050405020304" pitchFamily="18" charset="0"/>
              <a:ea typeface="宋体" panose="02010600030101010101" pitchFamily="2" charset="-122"/>
            </a:endParaRPr>
          </a:p>
          <a:p>
            <a:pPr algn="just"/>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①</a:t>
            </a:r>
            <a:r>
              <a:rPr lang="zh-CN" altLang="zh-CN" sz="1800" kern="100" dirty="0">
                <a:effectLst/>
                <a:latin typeface="Times New Roman" panose="02020603050405020304" pitchFamily="18" charset="0"/>
                <a:ea typeface="宋体" panose="02010600030101010101" pitchFamily="2" charset="-122"/>
              </a:rPr>
              <a:t>按专家信息里的学校单位构建一个词云</a:t>
            </a:r>
            <a:r>
              <a:rPr lang="zh-CN" altLang="en-US" sz="1800" kern="100" dirty="0">
                <a:effectLst/>
                <a:latin typeface="Times New Roman" panose="02020603050405020304" pitchFamily="18" charset="0"/>
                <a:ea typeface="宋体" panose="02010600030101010101" pitchFamily="2" charset="-122"/>
              </a:rPr>
              <a:t>图。</a:t>
            </a:r>
            <a:endParaRPr lang="en-US" altLang="zh-CN" sz="1800" kern="100" dirty="0">
              <a:effectLst/>
              <a:latin typeface="Times New Roman" panose="02020603050405020304" pitchFamily="18" charset="0"/>
              <a:ea typeface="宋体" panose="02010600030101010101" pitchFamily="2" charset="-122"/>
            </a:endParaRPr>
          </a:p>
          <a:p>
            <a:pPr algn="just"/>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②</a:t>
            </a:r>
            <a:r>
              <a:rPr lang="zh-CN" altLang="zh-CN" sz="1800" kern="100" dirty="0">
                <a:effectLst/>
                <a:latin typeface="Times New Roman" panose="02020603050405020304" pitchFamily="18" charset="0"/>
                <a:ea typeface="宋体" panose="02010600030101010101" pitchFamily="2" charset="-122"/>
              </a:rPr>
              <a:t>按专家信息里的研究领域，构建一个数量柱状图</a:t>
            </a:r>
            <a:r>
              <a:rPr lang="zh-CN" altLang="en-US" sz="1800" kern="100" dirty="0">
                <a:effectLst/>
                <a:latin typeface="Times New Roman" panose="02020603050405020304" pitchFamily="18" charset="0"/>
                <a:ea typeface="宋体" panose="02010600030101010101" pitchFamily="2" charset="-122"/>
              </a:rPr>
              <a:t>。</a:t>
            </a:r>
            <a:endParaRPr lang="en-US" altLang="zh-CN" sz="1800" kern="100" dirty="0">
              <a:effectLst/>
              <a:latin typeface="Times New Roman" panose="02020603050405020304" pitchFamily="18" charset="0"/>
              <a:ea typeface="宋体" panose="02010600030101010101" pitchFamily="2" charset="-122"/>
            </a:endParaRPr>
          </a:p>
          <a:p>
            <a:pPr algn="just"/>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③</a:t>
            </a:r>
            <a:r>
              <a:rPr lang="zh-CN" altLang="zh-CN" sz="1800" kern="100" dirty="0">
                <a:effectLst/>
                <a:latin typeface="Times New Roman" panose="02020603050405020304" pitchFamily="18" charset="0"/>
                <a:ea typeface="宋体" panose="02010600030101010101" pitchFamily="2" charset="-122"/>
              </a:rPr>
              <a:t>按专家信息里熟悉专业，构建一个数量柱状图</a:t>
            </a:r>
            <a:r>
              <a:rPr lang="zh-CN" altLang="en-US" sz="1800" kern="100" dirty="0">
                <a:effectLst/>
                <a:latin typeface="Times New Roman" panose="02020603050405020304" pitchFamily="18" charset="0"/>
                <a:ea typeface="宋体" panose="02010600030101010101" pitchFamily="2" charset="-122"/>
              </a:rPr>
              <a:t>。</a:t>
            </a:r>
            <a:endParaRPr lang="en-US" altLang="zh-CN" sz="1800" kern="100" dirty="0">
              <a:effectLst/>
              <a:latin typeface="Times New Roman" panose="02020603050405020304" pitchFamily="18" charset="0"/>
              <a:ea typeface="宋体" panose="02010600030101010101" pitchFamily="2" charset="-122"/>
            </a:endParaRPr>
          </a:p>
          <a:p>
            <a:pPr algn="just"/>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④按学科统计的柱状图。</a:t>
            </a:r>
            <a:endParaRPr lang="en-US" altLang="zh-CN" sz="1800" kern="100" dirty="0">
              <a:effectLst/>
              <a:latin typeface="Times New Roman" panose="02020603050405020304" pitchFamily="18" charset="0"/>
              <a:ea typeface="宋体" panose="02010600030101010101" pitchFamily="2" charset="-122"/>
              <a:cs typeface="宋体" panose="02010600030101010101" pitchFamily="2" charset="-122"/>
            </a:endParaRPr>
          </a:p>
          <a:p>
            <a:pPr algn="just"/>
            <a:endParaRPr lang="en-US" altLang="zh-CN" kern="100" dirty="0">
              <a:latin typeface="Times New Roman" panose="02020603050405020304" pitchFamily="18" charset="0"/>
              <a:ea typeface="宋体" panose="02010600030101010101" pitchFamily="2" charset="-122"/>
              <a:cs typeface="宋体" panose="02010600030101010101" pitchFamily="2" charset="-122"/>
            </a:endParaRPr>
          </a:p>
          <a:p>
            <a:pPr algn="just"/>
            <a:r>
              <a:rPr lang="en-US" altLang="zh-CN" sz="1800" kern="100" dirty="0">
                <a:effectLst/>
                <a:latin typeface="Times New Roman" panose="02020603050405020304" pitchFamily="18" charset="0"/>
                <a:ea typeface="宋体" panose="02010600030101010101" pitchFamily="2" charset="-122"/>
              </a:rPr>
              <a:t>LWK</a:t>
            </a:r>
            <a:r>
              <a:rPr lang="zh-CN" altLang="zh-CN" sz="1800" kern="100" dirty="0">
                <a:effectLst/>
                <a:latin typeface="Times New Roman" panose="02020603050405020304" pitchFamily="18" charset="0"/>
                <a:ea typeface="宋体" panose="02010600030101010101" pitchFamily="2" charset="-122"/>
              </a:rPr>
              <a:t>论文库表中</a:t>
            </a:r>
            <a:r>
              <a:rPr lang="zh-CN" altLang="en-US" kern="100" dirty="0">
                <a:latin typeface="Times New Roman" panose="02020603050405020304" pitchFamily="18" charset="0"/>
                <a:ea typeface="宋体" panose="02010600030101010101" pitchFamily="2" charset="-122"/>
              </a:rPr>
              <a:t>：</a:t>
            </a:r>
            <a:endParaRPr lang="en-US" altLang="zh-CN" sz="1800" kern="100" dirty="0">
              <a:effectLst/>
              <a:latin typeface="Times New Roman" panose="02020603050405020304" pitchFamily="18" charset="0"/>
              <a:ea typeface="宋体" panose="02010600030101010101" pitchFamily="2" charset="-122"/>
            </a:endParaRPr>
          </a:p>
          <a:p>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①</a:t>
            </a:r>
            <a:r>
              <a:rPr lang="zh-CN" altLang="zh-CN" sz="1800" kern="100" dirty="0">
                <a:effectLst/>
                <a:latin typeface="Times New Roman" panose="02020603050405020304" pitchFamily="18" charset="0"/>
                <a:ea typeface="宋体" panose="02010600030101010101" pitchFamily="2" charset="-122"/>
              </a:rPr>
              <a:t>三个奖种类数量分布饼图</a:t>
            </a:r>
            <a:r>
              <a:rPr lang="zh-CN" altLang="en-US" sz="1800" kern="100" dirty="0">
                <a:effectLst/>
                <a:latin typeface="Times New Roman" panose="02020603050405020304" pitchFamily="18" charset="0"/>
                <a:ea typeface="宋体" panose="02010600030101010101" pitchFamily="2" charset="-122"/>
              </a:rPr>
              <a:t>。</a:t>
            </a:r>
            <a:endParaRPr lang="en-US" altLang="zh-CN" sz="1800" kern="100" dirty="0">
              <a:effectLst/>
              <a:latin typeface="Times New Roman" panose="02020603050405020304" pitchFamily="18" charset="0"/>
              <a:ea typeface="宋体" panose="02010600030101010101" pitchFamily="2" charset="-122"/>
            </a:endParaRPr>
          </a:p>
          <a:p>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②</a:t>
            </a:r>
            <a:r>
              <a:rPr lang="zh-CN" altLang="zh-CN" sz="1800" kern="100" dirty="0">
                <a:effectLst/>
                <a:latin typeface="Times New Roman" panose="02020603050405020304" pitchFamily="18" charset="0"/>
                <a:ea typeface="宋体" panose="02010600030101010101" pitchFamily="2" charset="-122"/>
              </a:rPr>
              <a:t>按题目</a:t>
            </a:r>
            <a:r>
              <a:rPr lang="en-US" altLang="zh-CN" sz="1800" kern="100" dirty="0">
                <a:effectLst/>
                <a:latin typeface="Times New Roman" panose="02020603050405020304" pitchFamily="18" charset="0"/>
                <a:ea typeface="宋体" panose="02010600030101010101" pitchFamily="2" charset="-122"/>
              </a:rPr>
              <a:t>TM</a:t>
            </a:r>
            <a:r>
              <a:rPr lang="zh-CN" altLang="zh-CN" sz="1800" kern="100" dirty="0">
                <a:effectLst/>
                <a:latin typeface="Times New Roman" panose="02020603050405020304" pitchFamily="18" charset="0"/>
                <a:ea typeface="宋体" panose="02010600030101010101" pitchFamily="2" charset="-122"/>
              </a:rPr>
              <a:t>区分的中外文献对比饼图</a:t>
            </a:r>
            <a:r>
              <a:rPr lang="zh-CN" altLang="en-US" sz="1800" kern="100" dirty="0">
                <a:effectLst/>
                <a:latin typeface="Times New Roman" panose="02020603050405020304" pitchFamily="18" charset="0"/>
                <a:ea typeface="宋体" panose="02010600030101010101" pitchFamily="2" charset="-122"/>
              </a:rPr>
              <a:t>。</a:t>
            </a:r>
            <a:endParaRPr lang="en-US" altLang="zh-CN" sz="1800" kern="100" dirty="0">
              <a:effectLst/>
              <a:latin typeface="Times New Roman" panose="02020603050405020304" pitchFamily="18" charset="0"/>
              <a:ea typeface="宋体" panose="02010600030101010101" pitchFamily="2" charset="-122"/>
            </a:endParaRPr>
          </a:p>
          <a:p>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③</a:t>
            </a:r>
            <a:r>
              <a:rPr lang="zh-CN" altLang="zh-CN" sz="1800" kern="100" dirty="0">
                <a:effectLst/>
                <a:latin typeface="Times New Roman" panose="02020603050405020304" pitchFamily="18" charset="0"/>
                <a:ea typeface="宋体" panose="02010600030101010101" pitchFamily="2" charset="-122"/>
              </a:rPr>
              <a:t>每一年年份论文数量的折线图。</a:t>
            </a:r>
            <a:endParaRPr lang="en-US" altLang="zh-CN" sz="1800" kern="100" dirty="0">
              <a:effectLst/>
              <a:latin typeface="Times New Roman" panose="02020603050405020304" pitchFamily="18" charset="0"/>
              <a:ea typeface="宋体" panose="02010600030101010101" pitchFamily="2" charset="-122"/>
            </a:endParaRPr>
          </a:p>
          <a:p>
            <a:endParaRPr lang="en-US" altLang="zh-CN" kern="100" dirty="0">
              <a:latin typeface="Times New Roman" panose="02020603050405020304" pitchFamily="18" charset="0"/>
              <a:ea typeface="宋体" panose="02010600030101010101" pitchFamily="2" charset="-122"/>
            </a:endParaRPr>
          </a:p>
          <a:p>
            <a:r>
              <a:rPr lang="en-US" altLang="zh-CN" sz="1800" kern="100" dirty="0">
                <a:effectLst/>
                <a:latin typeface="Times New Roman" panose="02020603050405020304" pitchFamily="18" charset="0"/>
                <a:ea typeface="宋体" panose="02010600030101010101" pitchFamily="2" charset="-122"/>
              </a:rPr>
              <a:t>XWK</a:t>
            </a:r>
            <a:r>
              <a:rPr lang="zh-CN" altLang="zh-CN" sz="1800" kern="100" dirty="0">
                <a:effectLst/>
                <a:latin typeface="Times New Roman" panose="02020603050405020304" pitchFamily="18" charset="0"/>
                <a:ea typeface="宋体" panose="02010600030101010101" pitchFamily="2" charset="-122"/>
              </a:rPr>
              <a:t>项目库表中</a:t>
            </a:r>
            <a:r>
              <a:rPr lang="en-US" altLang="zh-CN" sz="1800" kern="100" dirty="0">
                <a:effectLst/>
                <a:latin typeface="Times New Roman" panose="02020603050405020304" pitchFamily="18" charset="0"/>
                <a:ea typeface="宋体" panose="02010600030101010101" pitchFamily="2" charset="-122"/>
              </a:rPr>
              <a:t> </a:t>
            </a:r>
          </a:p>
          <a:p>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①</a:t>
            </a:r>
            <a:r>
              <a:rPr lang="zh-CN" altLang="zh-CN" sz="1800" kern="100" dirty="0">
                <a:effectLst/>
                <a:latin typeface="Times New Roman" panose="02020603050405020304" pitchFamily="18" charset="0"/>
                <a:ea typeface="宋体" panose="02010600030101010101" pitchFamily="2" charset="-122"/>
              </a:rPr>
              <a:t>按单位名称数量的词云图</a:t>
            </a:r>
            <a:r>
              <a:rPr lang="zh-CN" altLang="en-US" kern="100" dirty="0">
                <a:latin typeface="Times New Roman" panose="02020603050405020304" pitchFamily="18" charset="0"/>
                <a:ea typeface="宋体" panose="02010600030101010101" pitchFamily="2" charset="-122"/>
              </a:rPr>
              <a:t>。</a:t>
            </a:r>
            <a:endParaRPr lang="en-US" altLang="zh-CN" sz="1800" kern="100" dirty="0">
              <a:effectLst/>
              <a:latin typeface="Times New Roman" panose="02020603050405020304" pitchFamily="18" charset="0"/>
              <a:ea typeface="宋体" panose="02010600030101010101" pitchFamily="2" charset="-122"/>
            </a:endParaRPr>
          </a:p>
          <a:p>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②</a:t>
            </a:r>
            <a:r>
              <a:rPr lang="zh-CN" altLang="zh-CN" sz="1800" kern="100" dirty="0">
                <a:effectLst/>
                <a:latin typeface="Times New Roman" panose="02020603050405020304" pitchFamily="18" charset="0"/>
                <a:ea typeface="宋体" panose="02010600030101010101" pitchFamily="2" charset="-122"/>
              </a:rPr>
              <a:t>每一年获奖项目数量的柱状图。</a:t>
            </a:r>
          </a:p>
        </p:txBody>
      </p:sp>
      <p:pic>
        <p:nvPicPr>
          <p:cNvPr id="4" name="图片 3">
            <a:extLst>
              <a:ext uri="{FF2B5EF4-FFF2-40B4-BE49-F238E27FC236}">
                <a16:creationId xmlns:a16="http://schemas.microsoft.com/office/drawing/2014/main" id="{E81EFB46-1C89-4C50-9342-96FAF25E8372}"/>
              </a:ext>
            </a:extLst>
          </p:cNvPr>
          <p:cNvPicPr>
            <a:picLocks noChangeAspect="1"/>
          </p:cNvPicPr>
          <p:nvPr/>
        </p:nvPicPr>
        <p:blipFill rotWithShape="1">
          <a:blip r:embed="rId4"/>
          <a:srcRect t="22726" b="14341"/>
          <a:stretch/>
        </p:blipFill>
        <p:spPr>
          <a:xfrm>
            <a:off x="6328503" y="2918375"/>
            <a:ext cx="5113552" cy="2971801"/>
          </a:xfrm>
          <a:prstGeom prst="rect">
            <a:avLst/>
          </a:prstGeom>
        </p:spPr>
      </p:pic>
      <p:sp>
        <p:nvSpPr>
          <p:cNvPr id="29" name="文本框 28">
            <a:extLst>
              <a:ext uri="{FF2B5EF4-FFF2-40B4-BE49-F238E27FC236}">
                <a16:creationId xmlns:a16="http://schemas.microsoft.com/office/drawing/2014/main" id="{42C5E812-F7DD-4082-AAC5-772ADA822539}"/>
              </a:ext>
            </a:extLst>
          </p:cNvPr>
          <p:cNvSpPr txBox="1"/>
          <p:nvPr/>
        </p:nvSpPr>
        <p:spPr>
          <a:xfrm>
            <a:off x="7685621" y="5918781"/>
            <a:ext cx="2507946" cy="307777"/>
          </a:xfrm>
          <a:prstGeom prst="rect">
            <a:avLst/>
          </a:prstGeom>
          <a:noFill/>
        </p:spPr>
        <p:txBody>
          <a:bodyPr wrap="square">
            <a:spAutoFit/>
          </a:bodyPr>
          <a:lstStyle/>
          <a:p>
            <a:r>
              <a:rPr lang="zh-CN" altLang="en-US" sz="1400" kern="100" dirty="0">
                <a:effectLst/>
                <a:latin typeface="Times New Roman" panose="02020603050405020304" pitchFamily="18" charset="0"/>
                <a:ea typeface="宋体" panose="02010600030101010101" pitchFamily="2" charset="-122"/>
                <a:cs typeface="Times New Roman" panose="02020603050405020304" pitchFamily="18" charset="0"/>
              </a:rPr>
              <a:t>图为词云图的部分关键代码</a:t>
            </a:r>
            <a:endParaRPr lang="zh-CN" altLang="en-US" sz="1400" dirty="0"/>
          </a:p>
        </p:txBody>
      </p:sp>
      <p:sp>
        <p:nvSpPr>
          <p:cNvPr id="36" name="文本框 35">
            <a:extLst>
              <a:ext uri="{FF2B5EF4-FFF2-40B4-BE49-F238E27FC236}">
                <a16:creationId xmlns:a16="http://schemas.microsoft.com/office/drawing/2014/main" id="{60377BEF-D66E-4867-BC9D-6EB7BEB72A79}"/>
              </a:ext>
            </a:extLst>
          </p:cNvPr>
          <p:cNvSpPr txBox="1"/>
          <p:nvPr/>
        </p:nvSpPr>
        <p:spPr>
          <a:xfrm>
            <a:off x="6106413" y="1257241"/>
            <a:ext cx="5441581" cy="1477328"/>
          </a:xfrm>
          <a:prstGeom prst="rect">
            <a:avLst/>
          </a:prstGeom>
          <a:noFill/>
        </p:spPr>
        <p:txBody>
          <a:bodyPr wrap="square">
            <a:spAutoFit/>
          </a:bodyPr>
          <a:lstStyle/>
          <a:p>
            <a:pPr indent="304800" algn="just"/>
            <a:r>
              <a:rPr lang="zh-CN" altLang="en-US" kern="100" dirty="0">
                <a:effectLst/>
                <a:latin typeface="Times New Roman" panose="02020603050405020304" pitchFamily="18" charset="0"/>
                <a:ea typeface="宋体" panose="02010600030101010101" pitchFamily="2" charset="-122"/>
              </a:rPr>
              <a:t>   我们</a:t>
            </a:r>
            <a:r>
              <a:rPr lang="zh-CN" altLang="zh-CN" kern="100" dirty="0">
                <a:effectLst/>
                <a:latin typeface="Times New Roman" panose="02020603050405020304" pitchFamily="18" charset="0"/>
                <a:ea typeface="宋体" panose="02010600030101010101" pitchFamily="2" charset="-122"/>
              </a:rPr>
              <a:t>使用</a:t>
            </a:r>
            <a:r>
              <a:rPr lang="en-US" altLang="zh-CN" kern="100" dirty="0">
                <a:effectLst/>
                <a:latin typeface="Times New Roman" panose="02020603050405020304" pitchFamily="18" charset="0"/>
                <a:ea typeface="宋体" panose="02010600030101010101" pitchFamily="2" charset="-122"/>
              </a:rPr>
              <a:t>collections</a:t>
            </a:r>
            <a:r>
              <a:rPr lang="zh-CN" altLang="zh-CN" kern="100" dirty="0">
                <a:effectLst/>
                <a:latin typeface="Times New Roman" panose="02020603050405020304" pitchFamily="18" charset="0"/>
                <a:ea typeface="宋体" panose="02010600030101010101" pitchFamily="2" charset="-122"/>
              </a:rPr>
              <a:t>库中的</a:t>
            </a:r>
            <a:r>
              <a:rPr lang="en-US" altLang="zh-CN" kern="100" dirty="0">
                <a:effectLst/>
                <a:latin typeface="Times New Roman" panose="02020603050405020304" pitchFamily="18" charset="0"/>
                <a:ea typeface="宋体" panose="02010600030101010101" pitchFamily="2" charset="-122"/>
              </a:rPr>
              <a:t>Counter</a:t>
            </a:r>
            <a:r>
              <a:rPr lang="zh-CN" altLang="zh-CN" kern="100" dirty="0">
                <a:effectLst/>
                <a:latin typeface="Times New Roman" panose="02020603050405020304" pitchFamily="18" charset="0"/>
                <a:ea typeface="宋体" panose="02010600030101010101" pitchFamily="2" charset="-122"/>
              </a:rPr>
              <a:t>函数对它们进行计数。</a:t>
            </a:r>
            <a:r>
              <a:rPr lang="zh-CN" altLang="en-US" kern="100" dirty="0">
                <a:latin typeface="Times New Roman" panose="02020603050405020304" pitchFamily="18" charset="0"/>
                <a:ea typeface="宋体" panose="02010600030101010101" pitchFamily="2" charset="-122"/>
              </a:rPr>
              <a:t>然后</a:t>
            </a:r>
            <a:r>
              <a:rPr lang="zh-CN" altLang="zh-CN" kern="100" dirty="0">
                <a:effectLst/>
                <a:latin typeface="Times New Roman" panose="02020603050405020304" pitchFamily="18" charset="0"/>
                <a:ea typeface="宋体" panose="02010600030101010101" pitchFamily="2" charset="-122"/>
              </a:rPr>
              <a:t>使用</a:t>
            </a:r>
            <a:r>
              <a:rPr lang="en-US" altLang="zh-CN" kern="100" dirty="0" err="1">
                <a:effectLst/>
                <a:latin typeface="Times New Roman" panose="02020603050405020304" pitchFamily="18" charset="0"/>
                <a:ea typeface="宋体" panose="02010600030101010101" pitchFamily="2" charset="-122"/>
              </a:rPr>
              <a:t>wordcloud</a:t>
            </a:r>
            <a:r>
              <a:rPr lang="zh-CN" altLang="zh-CN" kern="100" dirty="0">
                <a:effectLst/>
                <a:latin typeface="Times New Roman" panose="02020603050405020304" pitchFamily="18" charset="0"/>
                <a:ea typeface="宋体" panose="02010600030101010101" pitchFamily="2" charset="-122"/>
              </a:rPr>
              <a:t>库来生成词云图。我们可以将研究领域提取出来，并使用</a:t>
            </a:r>
            <a:r>
              <a:rPr lang="en-US" altLang="zh-CN" kern="100" dirty="0">
                <a:effectLst/>
                <a:latin typeface="Times New Roman" panose="02020603050405020304" pitchFamily="18" charset="0"/>
                <a:ea typeface="宋体" panose="02010600030101010101" pitchFamily="2" charset="-122"/>
              </a:rPr>
              <a:t>pandas</a:t>
            </a:r>
            <a:r>
              <a:rPr lang="zh-CN" altLang="zh-CN" kern="100" dirty="0">
                <a:effectLst/>
                <a:latin typeface="Times New Roman" panose="02020603050405020304" pitchFamily="18" charset="0"/>
                <a:ea typeface="宋体" panose="02010600030101010101" pitchFamily="2" charset="-122"/>
              </a:rPr>
              <a:t>库将其转换为</a:t>
            </a:r>
            <a:r>
              <a:rPr lang="en-US" altLang="zh-CN" kern="100" dirty="0" err="1">
                <a:effectLst/>
                <a:latin typeface="Times New Roman" panose="02020603050405020304" pitchFamily="18" charset="0"/>
                <a:ea typeface="宋体" panose="02010600030101010101" pitchFamily="2" charset="-122"/>
              </a:rPr>
              <a:t>DataFrame</a:t>
            </a:r>
            <a:r>
              <a:rPr lang="zh-CN" altLang="zh-CN" kern="100" dirty="0">
                <a:effectLst/>
                <a:latin typeface="Times New Roman" panose="02020603050405020304" pitchFamily="18" charset="0"/>
                <a:ea typeface="宋体" panose="02010600030101010101" pitchFamily="2" charset="-122"/>
              </a:rPr>
              <a:t>格式。然后，使用</a:t>
            </a:r>
            <a:r>
              <a:rPr lang="en-US" altLang="zh-CN" kern="100" dirty="0">
                <a:effectLst/>
                <a:latin typeface="Times New Roman" panose="02020603050405020304" pitchFamily="18" charset="0"/>
                <a:ea typeface="宋体" panose="02010600030101010101" pitchFamily="2" charset="-122"/>
              </a:rPr>
              <a:t>matplotlib</a:t>
            </a:r>
            <a:r>
              <a:rPr lang="zh-CN" altLang="zh-CN" kern="100" dirty="0">
                <a:effectLst/>
                <a:latin typeface="Times New Roman" panose="02020603050405020304" pitchFamily="18" charset="0"/>
                <a:ea typeface="宋体" panose="02010600030101010101" pitchFamily="2" charset="-122"/>
              </a:rPr>
              <a:t>库来生成柱状图</a:t>
            </a:r>
            <a:r>
              <a:rPr lang="zh-CN" altLang="en-US" kern="100" dirty="0">
                <a:effectLst/>
                <a:latin typeface="Times New Roman" panose="02020603050405020304" pitchFamily="18" charset="0"/>
                <a:ea typeface="宋体" panose="02010600030101010101" pitchFamily="2" charset="-122"/>
              </a:rPr>
              <a:t>、</a:t>
            </a:r>
            <a:r>
              <a:rPr lang="zh-CN" altLang="zh-CN" kern="100" dirty="0">
                <a:effectLst/>
                <a:latin typeface="Times New Roman" panose="02020603050405020304" pitchFamily="18" charset="0"/>
                <a:ea typeface="宋体" panose="02010600030101010101" pitchFamily="2" charset="-122"/>
              </a:rPr>
              <a:t>饼图</a:t>
            </a:r>
            <a:r>
              <a:rPr lang="zh-CN" altLang="en-US" kern="100" dirty="0">
                <a:effectLst/>
                <a:latin typeface="Times New Roman" panose="02020603050405020304" pitchFamily="18" charset="0"/>
                <a:ea typeface="宋体" panose="02010600030101010101" pitchFamily="2" charset="-122"/>
              </a:rPr>
              <a:t>和</a:t>
            </a:r>
            <a:r>
              <a:rPr lang="zh-CN" altLang="zh-CN" kern="100" dirty="0">
                <a:effectLst/>
                <a:latin typeface="Times New Roman" panose="02020603050405020304" pitchFamily="18" charset="0"/>
                <a:ea typeface="宋体" panose="02010600030101010101" pitchFamily="2" charset="-122"/>
              </a:rPr>
              <a:t>折线图。</a:t>
            </a:r>
            <a:endParaRPr lang="zh-CN" altLang="zh-CN" sz="1400" kern="100" dirty="0">
              <a:effectLst/>
              <a:latin typeface="Times New Roman" panose="02020603050405020304" pitchFamily="18" charset="0"/>
              <a:ea typeface="宋体" panose="02010600030101010101" pitchFamily="2" charset="-122"/>
            </a:endParaRPr>
          </a:p>
        </p:txBody>
      </p:sp>
      <p:sp>
        <p:nvSpPr>
          <p:cNvPr id="43" name="矩形 42">
            <a:extLst>
              <a:ext uri="{FF2B5EF4-FFF2-40B4-BE49-F238E27FC236}">
                <a16:creationId xmlns:a16="http://schemas.microsoft.com/office/drawing/2014/main" id="{7429EC67-761E-459D-94F7-E298FCC42BC2}"/>
              </a:ext>
            </a:extLst>
          </p:cNvPr>
          <p:cNvSpPr/>
          <p:nvPr/>
        </p:nvSpPr>
        <p:spPr>
          <a:xfrm>
            <a:off x="363073" y="1304525"/>
            <a:ext cx="5500426" cy="4585651"/>
          </a:xfrm>
          <a:prstGeom prst="rect">
            <a:avLst/>
          </a:prstGeom>
          <a:noFill/>
          <a:ln w="19050">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9B5F696F-3C1D-4BE3-B0C3-C6CFB823C006}"/>
              </a:ext>
            </a:extLst>
          </p:cNvPr>
          <p:cNvSpPr/>
          <p:nvPr/>
        </p:nvSpPr>
        <p:spPr>
          <a:xfrm>
            <a:off x="6118041" y="1163566"/>
            <a:ext cx="5441581" cy="1575089"/>
          </a:xfrm>
          <a:prstGeom prst="rect">
            <a:avLst/>
          </a:prstGeom>
          <a:noFill/>
          <a:ln w="19050">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FDEB9092-81EF-4F39-AAAF-14E7AEAAFAB2}"/>
              </a:ext>
            </a:extLst>
          </p:cNvPr>
          <p:cNvGrpSpPr/>
          <p:nvPr/>
        </p:nvGrpSpPr>
        <p:grpSpPr>
          <a:xfrm>
            <a:off x="2359456" y="6398333"/>
            <a:ext cx="7695974" cy="319809"/>
            <a:chOff x="2215547" y="6307388"/>
            <a:chExt cx="6777933" cy="319809"/>
          </a:xfrm>
        </p:grpSpPr>
        <p:sp>
          <p:nvSpPr>
            <p:cNvPr id="26" name="文本框 25">
              <a:extLst>
                <a:ext uri="{FF2B5EF4-FFF2-40B4-BE49-F238E27FC236}">
                  <a16:creationId xmlns:a16="http://schemas.microsoft.com/office/drawing/2014/main" id="{5BBC245D-116A-4529-8B4E-2A2CF46EBD1E}"/>
                </a:ext>
              </a:extLst>
            </p:cNvPr>
            <p:cNvSpPr txBox="1"/>
            <p:nvPr/>
          </p:nvSpPr>
          <p:spPr>
            <a:xfrm>
              <a:off x="2215547" y="6307388"/>
              <a:ext cx="478877"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algn="ctr">
                <a:defRPr/>
              </a:pPr>
              <a:r>
                <a:rPr lang="zh-CN" altLang="en-US" dirty="0">
                  <a:latin typeface="微软雅黑"/>
                  <a:ea typeface="微软雅黑"/>
                </a:rPr>
                <a:t>绪论</a:t>
              </a:r>
            </a:p>
          </p:txBody>
        </p:sp>
        <p:sp>
          <p:nvSpPr>
            <p:cNvPr id="27" name="文本框 26">
              <a:extLst>
                <a:ext uri="{FF2B5EF4-FFF2-40B4-BE49-F238E27FC236}">
                  <a16:creationId xmlns:a16="http://schemas.microsoft.com/office/drawing/2014/main" id="{06163A25-B137-4585-826F-1972BCF7BBE6}"/>
                </a:ext>
              </a:extLst>
            </p:cNvPr>
            <p:cNvSpPr txBox="1"/>
            <p:nvPr/>
          </p:nvSpPr>
          <p:spPr>
            <a:xfrm>
              <a:off x="3136374" y="6307388"/>
              <a:ext cx="79511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b="1" i="0" u="none" strike="noStrike" kern="0" cap="none" spc="0" normalizeH="0" baseline="0">
                  <a:ln>
                    <a:noFill/>
                  </a:ln>
                  <a:solidFill>
                    <a:prstClr val="black"/>
                  </a:solidFill>
                  <a:effectLst/>
                  <a:uLnTx/>
                  <a:uFillTx/>
                  <a:latin typeface="+mn-ea"/>
                </a:defRPr>
              </a:lvl1pPr>
            </a:lstStyle>
            <a:p>
              <a:pPr lvl="0" algn="ctr">
                <a:defRPr/>
              </a:pPr>
              <a:r>
                <a:rPr lang="zh-CN" altLang="en-US" b="0" dirty="0">
                  <a:solidFill>
                    <a:prstClr val="white">
                      <a:lumMod val="65000"/>
                    </a:prstClr>
                  </a:solidFill>
                  <a:latin typeface="微软雅黑"/>
                  <a:ea typeface="微软雅黑"/>
                </a:rPr>
                <a:t>关键技术</a:t>
              </a:r>
            </a:p>
          </p:txBody>
        </p:sp>
        <p:sp>
          <p:nvSpPr>
            <p:cNvPr id="28" name="文本框 27">
              <a:extLst>
                <a:ext uri="{FF2B5EF4-FFF2-40B4-BE49-F238E27FC236}">
                  <a16:creationId xmlns:a16="http://schemas.microsoft.com/office/drawing/2014/main" id="{740B2BF6-5931-4D9B-BF62-B2285767A0FF}"/>
                </a:ext>
              </a:extLst>
            </p:cNvPr>
            <p:cNvSpPr txBox="1"/>
            <p:nvPr/>
          </p:nvSpPr>
          <p:spPr>
            <a:xfrm>
              <a:off x="4373440" y="6319420"/>
              <a:ext cx="795116" cy="307777"/>
            </a:xfrm>
            <a:prstGeom prst="rect">
              <a:avLst/>
            </a:prstGeom>
            <a:noFill/>
          </p:spPr>
          <p:txBody>
            <a:bodyPr wrap="none" rtlCol="0">
              <a:spAutoFit/>
            </a:bodyPr>
            <a:lstStyle/>
            <a:p>
              <a:pPr algn="ctr">
                <a:defRPr/>
              </a:pPr>
              <a:r>
                <a:rPr lang="zh-CN" altLang="en-US" sz="1400" b="1" kern="0" dirty="0">
                  <a:latin typeface="微软雅黑"/>
                  <a:ea typeface="微软雅黑"/>
                </a:rPr>
                <a:t>研究方法</a:t>
              </a:r>
            </a:p>
          </p:txBody>
        </p:sp>
        <p:sp>
          <p:nvSpPr>
            <p:cNvPr id="30" name="文本框 29">
              <a:extLst>
                <a:ext uri="{FF2B5EF4-FFF2-40B4-BE49-F238E27FC236}">
                  <a16:creationId xmlns:a16="http://schemas.microsoft.com/office/drawing/2014/main" id="{01204FD2-CE94-4A1F-BB59-AB6BB91C4C32}"/>
                </a:ext>
              </a:extLst>
            </p:cNvPr>
            <p:cNvSpPr txBox="1"/>
            <p:nvPr/>
          </p:nvSpPr>
          <p:spPr>
            <a:xfrm>
              <a:off x="5800855" y="6319420"/>
              <a:ext cx="79511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A6A6A6"/>
                  </a:solidFill>
                  <a:effectLst/>
                  <a:uLnTx/>
                  <a:uFillTx/>
                  <a:latin typeface="Times New Roman" panose="02020603050405020304" pitchFamily="18" charset="0"/>
                  <a:ea typeface="微软雅黑"/>
                  <a:cs typeface="Times New Roman" panose="02020603050405020304" pitchFamily="18" charset="0"/>
                </a:rPr>
                <a:t>成果展示</a:t>
              </a:r>
            </a:p>
          </p:txBody>
        </p:sp>
        <p:sp>
          <p:nvSpPr>
            <p:cNvPr id="31" name="文本框 30">
              <a:extLst>
                <a:ext uri="{FF2B5EF4-FFF2-40B4-BE49-F238E27FC236}">
                  <a16:creationId xmlns:a16="http://schemas.microsoft.com/office/drawing/2014/main" id="{89F68AB5-EC2F-4091-AA0F-071A9FCA57ED}"/>
                </a:ext>
              </a:extLst>
            </p:cNvPr>
            <p:cNvSpPr txBox="1"/>
            <p:nvPr/>
          </p:nvSpPr>
          <p:spPr>
            <a:xfrm>
              <a:off x="7228271" y="6319420"/>
              <a:ext cx="95323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总结与展望</a:t>
              </a:r>
            </a:p>
          </p:txBody>
        </p:sp>
        <p:sp>
          <p:nvSpPr>
            <p:cNvPr id="32" name="文本框 31">
              <a:extLst>
                <a:ext uri="{FF2B5EF4-FFF2-40B4-BE49-F238E27FC236}">
                  <a16:creationId xmlns:a16="http://schemas.microsoft.com/office/drawing/2014/main" id="{3E988E2A-05AA-44CE-9D15-993ADF1D0FF4}"/>
                </a:ext>
              </a:extLst>
            </p:cNvPr>
            <p:cNvSpPr txBox="1"/>
            <p:nvPr/>
          </p:nvSpPr>
          <p:spPr>
            <a:xfrm>
              <a:off x="8514603" y="6319419"/>
              <a:ext cx="4788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致谢</a:t>
              </a:r>
            </a:p>
          </p:txBody>
        </p:sp>
      </p:grpSp>
    </p:spTree>
    <p:extLst>
      <p:ext uri="{BB962C8B-B14F-4D97-AF65-F5344CB8AC3E}">
        <p14:creationId xmlns:p14="http://schemas.microsoft.com/office/powerpoint/2010/main" val="796125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9B43D6F6-8184-46A0-A929-3DF2D2CAD4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7988" y="0"/>
            <a:ext cx="1134500" cy="1122744"/>
          </a:xfrm>
          <a:prstGeom prst="rect">
            <a:avLst/>
          </a:prstGeom>
          <a:effectLst>
            <a:outerShdw blurRad="50800" dist="38100" dir="2700000" algn="tl" rotWithShape="0">
              <a:schemeClr val="bg1">
                <a:alpha val="40000"/>
              </a:schemeClr>
            </a:outerShdw>
          </a:effectLst>
        </p:spPr>
      </p:pic>
      <p:sp>
        <p:nvSpPr>
          <p:cNvPr id="9" name="文本框 8">
            <a:extLst>
              <a:ext uri="{FF2B5EF4-FFF2-40B4-BE49-F238E27FC236}">
                <a16:creationId xmlns:a16="http://schemas.microsoft.com/office/drawing/2014/main" id="{98EE3181-B82A-4F4B-9997-351EEB8D89CA}"/>
              </a:ext>
            </a:extLst>
          </p:cNvPr>
          <p:cNvSpPr txBox="1"/>
          <p:nvPr/>
        </p:nvSpPr>
        <p:spPr>
          <a:xfrm>
            <a:off x="378989" y="299762"/>
            <a:ext cx="3433052" cy="523220"/>
          </a:xfrm>
          <a:prstGeom prst="rect">
            <a:avLst/>
          </a:prstGeom>
          <a:noFill/>
        </p:spPr>
        <p:txBody>
          <a:bodyPr wrap="square" rtlCol="0">
            <a:spAutoFit/>
          </a:bodyPr>
          <a:lstStyle/>
          <a:p>
            <a:r>
              <a:rPr lang="en-US" altLang="zh-CN" sz="2800" dirty="0">
                <a:solidFill>
                  <a:schemeClr val="bg1"/>
                </a:solidFill>
              </a:rPr>
              <a:t> DGL</a:t>
            </a:r>
            <a:r>
              <a:rPr lang="zh-CN" altLang="en-US" sz="2800" dirty="0">
                <a:solidFill>
                  <a:schemeClr val="bg1"/>
                </a:solidFill>
              </a:rPr>
              <a:t>异质图建图</a:t>
            </a:r>
          </a:p>
        </p:txBody>
      </p:sp>
      <p:sp>
        <p:nvSpPr>
          <p:cNvPr id="29" name="文本框 28">
            <a:extLst>
              <a:ext uri="{FF2B5EF4-FFF2-40B4-BE49-F238E27FC236}">
                <a16:creationId xmlns:a16="http://schemas.microsoft.com/office/drawing/2014/main" id="{7D2B4A41-B19D-43AB-B854-A7885D2EDACD}"/>
              </a:ext>
            </a:extLst>
          </p:cNvPr>
          <p:cNvSpPr txBox="1"/>
          <p:nvPr/>
        </p:nvSpPr>
        <p:spPr>
          <a:xfrm>
            <a:off x="194507" y="1644410"/>
            <a:ext cx="5184854" cy="2031325"/>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首先，将需要构图的数据分别放到单独的</a:t>
            </a:r>
            <a:r>
              <a:rPr lang="en-US" altLang="zh-CN" sz="1800" kern="100" dirty="0">
                <a:effectLst/>
                <a:latin typeface="Times New Roman" panose="02020603050405020304" pitchFamily="18" charset="0"/>
                <a:ea typeface="宋体" panose="02010600030101010101" pitchFamily="2" charset="-122"/>
              </a:rPr>
              <a:t>CSV</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文件之中，在这里我使用了姓名，出生地，获奖地点，熟悉专业这四列数据。将</a:t>
            </a:r>
            <a:r>
              <a:rPr lang="zh-CN" altLang="en-US" sz="1800" kern="100" dirty="0">
                <a:effectLst/>
                <a:latin typeface="Times New Roman" panose="02020603050405020304" pitchFamily="18" charset="0"/>
                <a:ea typeface="宋体" panose="02010600030101010101" pitchFamily="2" charset="-122"/>
              </a:rPr>
              <a:t>姓名</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属性中的每个值映射成一个整数。这样做的目的是为了在创建异质图时，能够用整数来表示节点，而不是用字符串或其他数据类型。接下来，通过调用</a:t>
            </a:r>
            <a:r>
              <a:rPr lang="en-US" altLang="zh-CN" sz="1800" kern="100" dirty="0" err="1">
                <a:effectLst/>
                <a:latin typeface="Times New Roman" panose="02020603050405020304" pitchFamily="18" charset="0"/>
                <a:ea typeface="宋体" panose="02010600030101010101" pitchFamily="2" charset="-122"/>
              </a:rPr>
              <a:t>dgl.heterograph</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方法创建异质图。</a:t>
            </a:r>
            <a:endParaRPr lang="zh-CN" altLang="en-US" dirty="0"/>
          </a:p>
        </p:txBody>
      </p:sp>
      <p:sp>
        <p:nvSpPr>
          <p:cNvPr id="34" name="文本框 33">
            <a:extLst>
              <a:ext uri="{FF2B5EF4-FFF2-40B4-BE49-F238E27FC236}">
                <a16:creationId xmlns:a16="http://schemas.microsoft.com/office/drawing/2014/main" id="{52540AAA-8515-4AB2-B7CF-9EBFFDEECDBD}"/>
              </a:ext>
            </a:extLst>
          </p:cNvPr>
          <p:cNvSpPr txBox="1"/>
          <p:nvPr/>
        </p:nvSpPr>
        <p:spPr>
          <a:xfrm>
            <a:off x="6096000" y="4190260"/>
            <a:ext cx="5017041" cy="1200329"/>
          </a:xfrm>
          <a:prstGeom prst="rect">
            <a:avLst/>
          </a:prstGeom>
          <a:noFill/>
        </p:spPr>
        <p:txBody>
          <a:bodyPr wrap="square">
            <a:spAutoFit/>
          </a:bodyPr>
          <a:lstStyle/>
          <a:p>
            <a:pPr indent="304800" algn="just"/>
            <a:r>
              <a:rPr lang="zh-CN" altLang="zh-CN" sz="1800" kern="100" dirty="0">
                <a:effectLst/>
                <a:latin typeface="Times New Roman" panose="02020603050405020304" pitchFamily="18" charset="0"/>
                <a:ea typeface="宋体" panose="02010600030101010101" pitchFamily="2" charset="-122"/>
              </a:rPr>
              <a:t>创建了三种类型的边：</a:t>
            </a:r>
            <a:r>
              <a:rPr lang="en-US" altLang="zh-CN" sz="1800" kern="100" dirty="0" err="1">
                <a:effectLst/>
                <a:latin typeface="Times New Roman" panose="02020603050405020304" pitchFamily="18" charset="0"/>
                <a:ea typeface="宋体" panose="02010600030101010101" pitchFamily="2" charset="-122"/>
              </a:rPr>
              <a:t>has_sxzy</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err="1">
                <a:effectLst/>
                <a:latin typeface="Times New Roman" panose="02020603050405020304" pitchFamily="18" charset="0"/>
                <a:ea typeface="宋体" panose="02010600030101010101" pitchFamily="2" charset="-122"/>
              </a:rPr>
              <a:t>has_hdhd</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err="1">
                <a:effectLst/>
                <a:latin typeface="Times New Roman" panose="02020603050405020304" pitchFamily="18" charset="0"/>
                <a:ea typeface="宋体" panose="02010600030101010101" pitchFamily="2" charset="-122"/>
              </a:rPr>
              <a:t>has_csd</a:t>
            </a:r>
            <a:r>
              <a:rPr lang="zh-CN" altLang="zh-CN" sz="1800" kern="100" dirty="0">
                <a:effectLst/>
                <a:latin typeface="Times New Roman" panose="02020603050405020304" pitchFamily="18" charset="0"/>
                <a:ea typeface="宋体" panose="02010600030101010101" pitchFamily="2" charset="-122"/>
              </a:rPr>
              <a:t>，分别表示“拥有所学专业”、“参与过的活动”和“所在城市”。最后，代码输出了异质图的信息，包括节点数量和边数量。</a:t>
            </a:r>
            <a:endParaRPr lang="zh-CN" altLang="zh-CN" sz="1400" kern="100" dirty="0">
              <a:effectLst/>
              <a:latin typeface="Times New Roman" panose="02020603050405020304" pitchFamily="18" charset="0"/>
              <a:ea typeface="宋体" panose="02010600030101010101" pitchFamily="2" charset="-122"/>
            </a:endParaRPr>
          </a:p>
        </p:txBody>
      </p:sp>
      <p:pic>
        <p:nvPicPr>
          <p:cNvPr id="7" name="图片 6">
            <a:extLst>
              <a:ext uri="{FF2B5EF4-FFF2-40B4-BE49-F238E27FC236}">
                <a16:creationId xmlns:a16="http://schemas.microsoft.com/office/drawing/2014/main" id="{8783632F-4191-40BC-AE7E-41DCBD5337AF}"/>
              </a:ext>
            </a:extLst>
          </p:cNvPr>
          <p:cNvPicPr>
            <a:picLocks noChangeAspect="1"/>
          </p:cNvPicPr>
          <p:nvPr/>
        </p:nvPicPr>
        <p:blipFill rotWithShape="1">
          <a:blip r:embed="rId4"/>
          <a:srcRect l="-823" t="57952" r="823" b="23050"/>
          <a:stretch/>
        </p:blipFill>
        <p:spPr>
          <a:xfrm>
            <a:off x="5951618" y="2025830"/>
            <a:ext cx="5492180" cy="1122744"/>
          </a:xfrm>
          <a:prstGeom prst="rect">
            <a:avLst/>
          </a:prstGeom>
        </p:spPr>
      </p:pic>
      <p:sp>
        <p:nvSpPr>
          <p:cNvPr id="42" name="矩形 41">
            <a:extLst>
              <a:ext uri="{FF2B5EF4-FFF2-40B4-BE49-F238E27FC236}">
                <a16:creationId xmlns:a16="http://schemas.microsoft.com/office/drawing/2014/main" id="{F21D97DA-A05A-4FF0-89E2-8291BE9BF8A7}"/>
              </a:ext>
            </a:extLst>
          </p:cNvPr>
          <p:cNvSpPr/>
          <p:nvPr/>
        </p:nvSpPr>
        <p:spPr>
          <a:xfrm>
            <a:off x="107691" y="1364672"/>
            <a:ext cx="5392730" cy="2743201"/>
          </a:xfrm>
          <a:prstGeom prst="rect">
            <a:avLst/>
          </a:prstGeom>
          <a:noFill/>
          <a:ln w="19050">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F81441E6-4DEB-43E2-BAA8-968DCB06CFF3}"/>
              </a:ext>
            </a:extLst>
          </p:cNvPr>
          <p:cNvSpPr/>
          <p:nvPr/>
        </p:nvSpPr>
        <p:spPr>
          <a:xfrm>
            <a:off x="6030916" y="3825958"/>
            <a:ext cx="5394320" cy="1928935"/>
          </a:xfrm>
          <a:prstGeom prst="rect">
            <a:avLst/>
          </a:prstGeom>
          <a:noFill/>
          <a:ln w="19050">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C2604A1A-2C99-4E73-97EE-65F39D9578C1}"/>
              </a:ext>
            </a:extLst>
          </p:cNvPr>
          <p:cNvGrpSpPr/>
          <p:nvPr/>
        </p:nvGrpSpPr>
        <p:grpSpPr>
          <a:xfrm>
            <a:off x="2289403" y="6415659"/>
            <a:ext cx="7695974" cy="319809"/>
            <a:chOff x="2215547" y="6307388"/>
            <a:chExt cx="6777933" cy="319809"/>
          </a:xfrm>
        </p:grpSpPr>
        <p:sp>
          <p:nvSpPr>
            <p:cNvPr id="25" name="文本框 24">
              <a:extLst>
                <a:ext uri="{FF2B5EF4-FFF2-40B4-BE49-F238E27FC236}">
                  <a16:creationId xmlns:a16="http://schemas.microsoft.com/office/drawing/2014/main" id="{FDC4CC3D-8FC1-420E-A194-5EF8A8A5F5C3}"/>
                </a:ext>
              </a:extLst>
            </p:cNvPr>
            <p:cNvSpPr txBox="1"/>
            <p:nvPr/>
          </p:nvSpPr>
          <p:spPr>
            <a:xfrm>
              <a:off x="2215547" y="6307388"/>
              <a:ext cx="478877"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algn="ctr">
                <a:defRPr/>
              </a:pPr>
              <a:r>
                <a:rPr lang="zh-CN" altLang="en-US" dirty="0">
                  <a:latin typeface="微软雅黑"/>
                  <a:ea typeface="微软雅黑"/>
                </a:rPr>
                <a:t>绪论</a:t>
              </a:r>
            </a:p>
          </p:txBody>
        </p:sp>
        <p:sp>
          <p:nvSpPr>
            <p:cNvPr id="26" name="文本框 25">
              <a:extLst>
                <a:ext uri="{FF2B5EF4-FFF2-40B4-BE49-F238E27FC236}">
                  <a16:creationId xmlns:a16="http://schemas.microsoft.com/office/drawing/2014/main" id="{45C5F023-E383-488E-9957-0C3852ADCE74}"/>
                </a:ext>
              </a:extLst>
            </p:cNvPr>
            <p:cNvSpPr txBox="1"/>
            <p:nvPr/>
          </p:nvSpPr>
          <p:spPr>
            <a:xfrm>
              <a:off x="3136374" y="6307388"/>
              <a:ext cx="79511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b="1" i="0" u="none" strike="noStrike" kern="0" cap="none" spc="0" normalizeH="0" baseline="0">
                  <a:ln>
                    <a:noFill/>
                  </a:ln>
                  <a:solidFill>
                    <a:prstClr val="black"/>
                  </a:solidFill>
                  <a:effectLst/>
                  <a:uLnTx/>
                  <a:uFillTx/>
                  <a:latin typeface="+mn-ea"/>
                </a:defRPr>
              </a:lvl1pPr>
            </a:lstStyle>
            <a:p>
              <a:pPr lvl="0" algn="ctr">
                <a:defRPr/>
              </a:pPr>
              <a:r>
                <a:rPr lang="zh-CN" altLang="en-US" b="0" dirty="0">
                  <a:solidFill>
                    <a:prstClr val="white">
                      <a:lumMod val="65000"/>
                    </a:prstClr>
                  </a:solidFill>
                  <a:latin typeface="微软雅黑"/>
                  <a:ea typeface="微软雅黑"/>
                </a:rPr>
                <a:t>关键技术</a:t>
              </a:r>
            </a:p>
          </p:txBody>
        </p:sp>
        <p:sp>
          <p:nvSpPr>
            <p:cNvPr id="27" name="文本框 26">
              <a:extLst>
                <a:ext uri="{FF2B5EF4-FFF2-40B4-BE49-F238E27FC236}">
                  <a16:creationId xmlns:a16="http://schemas.microsoft.com/office/drawing/2014/main" id="{0CC4CF07-9EB8-47C5-B5E6-E69A0FEB101D}"/>
                </a:ext>
              </a:extLst>
            </p:cNvPr>
            <p:cNvSpPr txBox="1"/>
            <p:nvPr/>
          </p:nvSpPr>
          <p:spPr>
            <a:xfrm>
              <a:off x="4373440" y="6319420"/>
              <a:ext cx="795116" cy="307777"/>
            </a:xfrm>
            <a:prstGeom prst="rect">
              <a:avLst/>
            </a:prstGeom>
            <a:noFill/>
          </p:spPr>
          <p:txBody>
            <a:bodyPr wrap="none" rtlCol="0">
              <a:spAutoFit/>
            </a:bodyPr>
            <a:lstStyle/>
            <a:p>
              <a:pPr algn="ctr">
                <a:defRPr/>
              </a:pPr>
              <a:r>
                <a:rPr lang="zh-CN" altLang="en-US" sz="1400" b="1" kern="0" dirty="0">
                  <a:latin typeface="微软雅黑"/>
                  <a:ea typeface="微软雅黑"/>
                </a:rPr>
                <a:t>研究方法</a:t>
              </a:r>
            </a:p>
          </p:txBody>
        </p:sp>
        <p:sp>
          <p:nvSpPr>
            <p:cNvPr id="28" name="文本框 27">
              <a:extLst>
                <a:ext uri="{FF2B5EF4-FFF2-40B4-BE49-F238E27FC236}">
                  <a16:creationId xmlns:a16="http://schemas.microsoft.com/office/drawing/2014/main" id="{5B3E8B03-F59D-42EE-AED4-F8A0E67D4A01}"/>
                </a:ext>
              </a:extLst>
            </p:cNvPr>
            <p:cNvSpPr txBox="1"/>
            <p:nvPr/>
          </p:nvSpPr>
          <p:spPr>
            <a:xfrm>
              <a:off x="5800855" y="6319420"/>
              <a:ext cx="79511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A6A6A6"/>
                  </a:solidFill>
                  <a:effectLst/>
                  <a:uLnTx/>
                  <a:uFillTx/>
                  <a:latin typeface="Times New Roman" panose="02020603050405020304" pitchFamily="18" charset="0"/>
                  <a:ea typeface="微软雅黑"/>
                  <a:cs typeface="Times New Roman" panose="02020603050405020304" pitchFamily="18" charset="0"/>
                </a:rPr>
                <a:t>成果展示</a:t>
              </a:r>
            </a:p>
          </p:txBody>
        </p:sp>
        <p:sp>
          <p:nvSpPr>
            <p:cNvPr id="30" name="文本框 29">
              <a:extLst>
                <a:ext uri="{FF2B5EF4-FFF2-40B4-BE49-F238E27FC236}">
                  <a16:creationId xmlns:a16="http://schemas.microsoft.com/office/drawing/2014/main" id="{F528CAEE-4714-4B9C-AE1D-B0DDBDF9FCB2}"/>
                </a:ext>
              </a:extLst>
            </p:cNvPr>
            <p:cNvSpPr txBox="1"/>
            <p:nvPr/>
          </p:nvSpPr>
          <p:spPr>
            <a:xfrm>
              <a:off x="7228271" y="6319420"/>
              <a:ext cx="95323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总结与展望</a:t>
              </a:r>
            </a:p>
          </p:txBody>
        </p:sp>
        <p:sp>
          <p:nvSpPr>
            <p:cNvPr id="31" name="文本框 30">
              <a:extLst>
                <a:ext uri="{FF2B5EF4-FFF2-40B4-BE49-F238E27FC236}">
                  <a16:creationId xmlns:a16="http://schemas.microsoft.com/office/drawing/2014/main" id="{A4E6E959-57BB-49B1-A8A1-0527C549604E}"/>
                </a:ext>
              </a:extLst>
            </p:cNvPr>
            <p:cNvSpPr txBox="1"/>
            <p:nvPr/>
          </p:nvSpPr>
          <p:spPr>
            <a:xfrm>
              <a:off x="8514603" y="6319419"/>
              <a:ext cx="4788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致谢</a:t>
              </a:r>
            </a:p>
          </p:txBody>
        </p:sp>
      </p:grpSp>
    </p:spTree>
    <p:extLst>
      <p:ext uri="{BB962C8B-B14F-4D97-AF65-F5344CB8AC3E}">
        <p14:creationId xmlns:p14="http://schemas.microsoft.com/office/powerpoint/2010/main" val="2434710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9B43D6F6-8184-46A0-A929-3DF2D2CAD4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7988" y="0"/>
            <a:ext cx="1134500" cy="1122744"/>
          </a:xfrm>
          <a:prstGeom prst="rect">
            <a:avLst/>
          </a:prstGeom>
          <a:effectLst>
            <a:outerShdw blurRad="50800" dist="38100" dir="2700000" algn="tl" rotWithShape="0">
              <a:schemeClr val="bg1">
                <a:alpha val="40000"/>
              </a:schemeClr>
            </a:outerShdw>
          </a:effectLst>
        </p:spPr>
      </p:pic>
      <p:sp>
        <p:nvSpPr>
          <p:cNvPr id="9" name="文本框 8">
            <a:extLst>
              <a:ext uri="{FF2B5EF4-FFF2-40B4-BE49-F238E27FC236}">
                <a16:creationId xmlns:a16="http://schemas.microsoft.com/office/drawing/2014/main" id="{98EE3181-B82A-4F4B-9997-351EEB8D89CA}"/>
              </a:ext>
            </a:extLst>
          </p:cNvPr>
          <p:cNvSpPr txBox="1"/>
          <p:nvPr/>
        </p:nvSpPr>
        <p:spPr>
          <a:xfrm>
            <a:off x="378989" y="299762"/>
            <a:ext cx="4011954" cy="523220"/>
          </a:xfrm>
          <a:prstGeom prst="rect">
            <a:avLst/>
          </a:prstGeom>
          <a:noFill/>
        </p:spPr>
        <p:txBody>
          <a:bodyPr wrap="square" rtlCol="0">
            <a:spAutoFit/>
          </a:bodyPr>
          <a:lstStyle/>
          <a:p>
            <a:r>
              <a:rPr lang="zh-CN" altLang="en-US" sz="2800" dirty="0">
                <a:solidFill>
                  <a:schemeClr val="bg1"/>
                </a:solidFill>
              </a:rPr>
              <a:t>异质图可视化</a:t>
            </a:r>
          </a:p>
        </p:txBody>
      </p:sp>
      <p:sp>
        <p:nvSpPr>
          <p:cNvPr id="35" name="文本框 34">
            <a:extLst>
              <a:ext uri="{FF2B5EF4-FFF2-40B4-BE49-F238E27FC236}">
                <a16:creationId xmlns:a16="http://schemas.microsoft.com/office/drawing/2014/main" id="{14E561D2-67F4-4913-80D7-AD7CE9DBF866}"/>
              </a:ext>
            </a:extLst>
          </p:cNvPr>
          <p:cNvSpPr txBox="1"/>
          <p:nvPr/>
        </p:nvSpPr>
        <p:spPr>
          <a:xfrm>
            <a:off x="378989" y="3916435"/>
            <a:ext cx="5113551" cy="1477328"/>
          </a:xfrm>
          <a:prstGeom prst="rect">
            <a:avLst/>
          </a:prstGeom>
          <a:noFill/>
        </p:spPr>
        <p:txBody>
          <a:bodyPr wrap="square">
            <a:spAutoFit/>
          </a:bodyPr>
          <a:lstStyle/>
          <a:p>
            <a:pPr algn="just"/>
            <a:r>
              <a:rPr lang="en-US" altLang="zh-CN" kern="100" dirty="0">
                <a:latin typeface="Times New Roman" panose="02020603050405020304" pitchFamily="18" charset="0"/>
                <a:ea typeface="宋体" panose="02010600030101010101" pitchFamily="2" charset="-122"/>
              </a:rPr>
              <a:t>        </a:t>
            </a:r>
            <a:r>
              <a:rPr lang="zh-CN" altLang="en-US" sz="1800" kern="100" dirty="0">
                <a:effectLst/>
                <a:latin typeface="Times New Roman" panose="02020603050405020304" pitchFamily="18" charset="0"/>
                <a:ea typeface="宋体" panose="02010600030101010101" pitchFamily="2" charset="-122"/>
              </a:rPr>
              <a:t>创建好了异质图后，</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接下来，将异质图转换为同构图（</a:t>
            </a:r>
            <a:r>
              <a:rPr lang="en-US" altLang="zh-CN" sz="1800" kern="100" dirty="0">
                <a:effectLst/>
                <a:latin typeface="Times New Roman" panose="02020603050405020304" pitchFamily="18" charset="0"/>
                <a:ea typeface="宋体" panose="02010600030101010101" pitchFamily="2" charset="-122"/>
              </a:rPr>
              <a:t>homogeneous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），即将所有节点和边转换为同一类型，以便进行一些基本的分析和可视化。</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转化成同质图之后</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1800" kern="100" dirty="0">
                <a:effectLst/>
                <a:latin typeface="Times New Roman" panose="02020603050405020304" pitchFamily="18" charset="0"/>
                <a:ea typeface="宋体" panose="02010600030101010101" pitchFamily="2" charset="-122"/>
              </a:rPr>
              <a:t> </a:t>
            </a:r>
            <a:r>
              <a:rPr lang="en-US" altLang="zh-CN" sz="1800" kern="100" dirty="0" err="1">
                <a:effectLst/>
                <a:latin typeface="Times New Roman" panose="02020603050405020304" pitchFamily="18" charset="0"/>
                <a:ea typeface="宋体" panose="02010600030101010101" pitchFamily="2" charset="-122"/>
              </a:rPr>
              <a:t>NetworkX</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库</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中自带的函数</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进行可视化。</a:t>
            </a:r>
            <a:endParaRPr lang="zh-CN" altLang="en-US" sz="2000"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D3D502F0-38AA-4718-ABE4-4D816B9BA9AC}"/>
              </a:ext>
            </a:extLst>
          </p:cNvPr>
          <p:cNvPicPr>
            <a:picLocks noChangeAspect="1"/>
          </p:cNvPicPr>
          <p:nvPr/>
        </p:nvPicPr>
        <p:blipFill rotWithShape="1">
          <a:blip r:embed="rId4"/>
          <a:srcRect t="48127"/>
          <a:stretch/>
        </p:blipFill>
        <p:spPr>
          <a:xfrm>
            <a:off x="5601576" y="3484418"/>
            <a:ext cx="6197163" cy="2222398"/>
          </a:xfrm>
          <a:prstGeom prst="rect">
            <a:avLst/>
          </a:prstGeom>
        </p:spPr>
      </p:pic>
      <p:sp>
        <p:nvSpPr>
          <p:cNvPr id="40" name="矩形 39">
            <a:extLst>
              <a:ext uri="{FF2B5EF4-FFF2-40B4-BE49-F238E27FC236}">
                <a16:creationId xmlns:a16="http://schemas.microsoft.com/office/drawing/2014/main" id="{41D132C3-8A17-4F0D-A6DC-DC690E44D6FC}"/>
              </a:ext>
            </a:extLst>
          </p:cNvPr>
          <p:cNvSpPr/>
          <p:nvPr/>
        </p:nvSpPr>
        <p:spPr>
          <a:xfrm>
            <a:off x="233749" y="3674271"/>
            <a:ext cx="5234380" cy="1961656"/>
          </a:xfrm>
          <a:prstGeom prst="rect">
            <a:avLst/>
          </a:prstGeom>
          <a:noFill/>
          <a:ln w="19050">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7CBEC4E5-063E-4B3D-AA7E-4A5326964037}"/>
              </a:ext>
            </a:extLst>
          </p:cNvPr>
          <p:cNvGrpSpPr/>
          <p:nvPr/>
        </p:nvGrpSpPr>
        <p:grpSpPr>
          <a:xfrm>
            <a:off x="2248013" y="6398333"/>
            <a:ext cx="7695974" cy="319809"/>
            <a:chOff x="2215547" y="6307388"/>
            <a:chExt cx="6777933" cy="319809"/>
          </a:xfrm>
        </p:grpSpPr>
        <p:sp>
          <p:nvSpPr>
            <p:cNvPr id="23" name="文本框 22">
              <a:extLst>
                <a:ext uri="{FF2B5EF4-FFF2-40B4-BE49-F238E27FC236}">
                  <a16:creationId xmlns:a16="http://schemas.microsoft.com/office/drawing/2014/main" id="{599F3A17-97FD-41F5-AE71-16CC796C6DAF}"/>
                </a:ext>
              </a:extLst>
            </p:cNvPr>
            <p:cNvSpPr txBox="1"/>
            <p:nvPr/>
          </p:nvSpPr>
          <p:spPr>
            <a:xfrm>
              <a:off x="2215547" y="6307388"/>
              <a:ext cx="478877"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algn="ctr">
                <a:defRPr/>
              </a:pPr>
              <a:r>
                <a:rPr lang="zh-CN" altLang="en-US" dirty="0">
                  <a:latin typeface="微软雅黑"/>
                  <a:ea typeface="微软雅黑"/>
                </a:rPr>
                <a:t>绪论</a:t>
              </a:r>
            </a:p>
          </p:txBody>
        </p:sp>
        <p:sp>
          <p:nvSpPr>
            <p:cNvPr id="24" name="文本框 23">
              <a:extLst>
                <a:ext uri="{FF2B5EF4-FFF2-40B4-BE49-F238E27FC236}">
                  <a16:creationId xmlns:a16="http://schemas.microsoft.com/office/drawing/2014/main" id="{82266D8C-8F6C-456C-BB4A-12EE7137D80C}"/>
                </a:ext>
              </a:extLst>
            </p:cNvPr>
            <p:cNvSpPr txBox="1"/>
            <p:nvPr/>
          </p:nvSpPr>
          <p:spPr>
            <a:xfrm>
              <a:off x="3136374" y="6307388"/>
              <a:ext cx="79511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b="1" i="0" u="none" strike="noStrike" kern="0" cap="none" spc="0" normalizeH="0" baseline="0">
                  <a:ln>
                    <a:noFill/>
                  </a:ln>
                  <a:solidFill>
                    <a:prstClr val="black"/>
                  </a:solidFill>
                  <a:effectLst/>
                  <a:uLnTx/>
                  <a:uFillTx/>
                  <a:latin typeface="+mn-ea"/>
                </a:defRPr>
              </a:lvl1pPr>
            </a:lstStyle>
            <a:p>
              <a:pPr lvl="0" algn="ctr">
                <a:defRPr/>
              </a:pPr>
              <a:r>
                <a:rPr lang="zh-CN" altLang="en-US" b="0" dirty="0">
                  <a:solidFill>
                    <a:prstClr val="white">
                      <a:lumMod val="65000"/>
                    </a:prstClr>
                  </a:solidFill>
                  <a:latin typeface="微软雅黑"/>
                  <a:ea typeface="微软雅黑"/>
                </a:rPr>
                <a:t>关键技术</a:t>
              </a:r>
            </a:p>
          </p:txBody>
        </p:sp>
        <p:sp>
          <p:nvSpPr>
            <p:cNvPr id="25" name="文本框 24">
              <a:extLst>
                <a:ext uri="{FF2B5EF4-FFF2-40B4-BE49-F238E27FC236}">
                  <a16:creationId xmlns:a16="http://schemas.microsoft.com/office/drawing/2014/main" id="{6D0F51F8-703A-47BF-B7AF-BC14B4C674A1}"/>
                </a:ext>
              </a:extLst>
            </p:cNvPr>
            <p:cNvSpPr txBox="1"/>
            <p:nvPr/>
          </p:nvSpPr>
          <p:spPr>
            <a:xfrm>
              <a:off x="4373440" y="6319420"/>
              <a:ext cx="795116" cy="307777"/>
            </a:xfrm>
            <a:prstGeom prst="rect">
              <a:avLst/>
            </a:prstGeom>
            <a:noFill/>
          </p:spPr>
          <p:txBody>
            <a:bodyPr wrap="none" rtlCol="0">
              <a:spAutoFit/>
            </a:bodyPr>
            <a:lstStyle/>
            <a:p>
              <a:pPr algn="ctr">
                <a:defRPr/>
              </a:pPr>
              <a:r>
                <a:rPr lang="zh-CN" altLang="en-US" sz="1400" b="1" kern="0" dirty="0">
                  <a:latin typeface="微软雅黑"/>
                  <a:ea typeface="微软雅黑"/>
                </a:rPr>
                <a:t>研究方法</a:t>
              </a:r>
            </a:p>
          </p:txBody>
        </p:sp>
        <p:sp>
          <p:nvSpPr>
            <p:cNvPr id="26" name="文本框 25">
              <a:extLst>
                <a:ext uri="{FF2B5EF4-FFF2-40B4-BE49-F238E27FC236}">
                  <a16:creationId xmlns:a16="http://schemas.microsoft.com/office/drawing/2014/main" id="{368BCE58-B1AE-4476-A1FA-92D8C8122426}"/>
                </a:ext>
              </a:extLst>
            </p:cNvPr>
            <p:cNvSpPr txBox="1"/>
            <p:nvPr/>
          </p:nvSpPr>
          <p:spPr>
            <a:xfrm>
              <a:off x="5800855" y="6319420"/>
              <a:ext cx="79511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A6A6A6"/>
                  </a:solidFill>
                  <a:effectLst/>
                  <a:uLnTx/>
                  <a:uFillTx/>
                  <a:latin typeface="Times New Roman" panose="02020603050405020304" pitchFamily="18" charset="0"/>
                  <a:ea typeface="微软雅黑"/>
                  <a:cs typeface="Times New Roman" panose="02020603050405020304" pitchFamily="18" charset="0"/>
                </a:rPr>
                <a:t>成果展示</a:t>
              </a:r>
            </a:p>
          </p:txBody>
        </p:sp>
        <p:sp>
          <p:nvSpPr>
            <p:cNvPr id="27" name="文本框 26">
              <a:extLst>
                <a:ext uri="{FF2B5EF4-FFF2-40B4-BE49-F238E27FC236}">
                  <a16:creationId xmlns:a16="http://schemas.microsoft.com/office/drawing/2014/main" id="{3F6067CA-6292-4CA0-9B55-B1B708EAE636}"/>
                </a:ext>
              </a:extLst>
            </p:cNvPr>
            <p:cNvSpPr txBox="1"/>
            <p:nvPr/>
          </p:nvSpPr>
          <p:spPr>
            <a:xfrm>
              <a:off x="7228271" y="6319420"/>
              <a:ext cx="95323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总结与展望</a:t>
              </a:r>
            </a:p>
          </p:txBody>
        </p:sp>
        <p:sp>
          <p:nvSpPr>
            <p:cNvPr id="28" name="文本框 27">
              <a:extLst>
                <a:ext uri="{FF2B5EF4-FFF2-40B4-BE49-F238E27FC236}">
                  <a16:creationId xmlns:a16="http://schemas.microsoft.com/office/drawing/2014/main" id="{DD987A81-A242-422B-BA37-73044049FC3D}"/>
                </a:ext>
              </a:extLst>
            </p:cNvPr>
            <p:cNvSpPr txBox="1"/>
            <p:nvPr/>
          </p:nvSpPr>
          <p:spPr>
            <a:xfrm>
              <a:off x="8514603" y="6319419"/>
              <a:ext cx="4788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致谢</a:t>
              </a:r>
            </a:p>
          </p:txBody>
        </p:sp>
      </p:grpSp>
      <p:pic>
        <p:nvPicPr>
          <p:cNvPr id="29" name="图片 28">
            <a:extLst>
              <a:ext uri="{FF2B5EF4-FFF2-40B4-BE49-F238E27FC236}">
                <a16:creationId xmlns:a16="http://schemas.microsoft.com/office/drawing/2014/main" id="{DA3E977A-43E7-43E0-9DD8-F08A80EF62A3}"/>
              </a:ext>
            </a:extLst>
          </p:cNvPr>
          <p:cNvPicPr>
            <a:picLocks noChangeAspect="1"/>
          </p:cNvPicPr>
          <p:nvPr/>
        </p:nvPicPr>
        <p:blipFill rotWithShape="1">
          <a:blip r:embed="rId4"/>
          <a:srcRect l="-1444" t="51" r="38771" b="91433"/>
          <a:stretch/>
        </p:blipFill>
        <p:spPr>
          <a:xfrm>
            <a:off x="233749" y="1826293"/>
            <a:ext cx="5340081" cy="501630"/>
          </a:xfrm>
          <a:prstGeom prst="rect">
            <a:avLst/>
          </a:prstGeom>
        </p:spPr>
      </p:pic>
      <p:sp>
        <p:nvSpPr>
          <p:cNvPr id="30" name="文本框 29">
            <a:extLst>
              <a:ext uri="{FF2B5EF4-FFF2-40B4-BE49-F238E27FC236}">
                <a16:creationId xmlns:a16="http://schemas.microsoft.com/office/drawing/2014/main" id="{5E65CBD1-FA51-413F-90A8-361DB8FBDC1E}"/>
              </a:ext>
            </a:extLst>
          </p:cNvPr>
          <p:cNvSpPr txBox="1"/>
          <p:nvPr/>
        </p:nvSpPr>
        <p:spPr>
          <a:xfrm>
            <a:off x="5823181" y="2075342"/>
            <a:ext cx="5113551" cy="646331"/>
          </a:xfrm>
          <a:prstGeom prst="rect">
            <a:avLst/>
          </a:prstGeom>
          <a:noFill/>
        </p:spPr>
        <p:txBody>
          <a:bodyPr wrap="square">
            <a:spAutoFit/>
          </a:bodyPr>
          <a:lstStyle/>
          <a:p>
            <a:r>
              <a:rPr lang="zh-CN" altLang="en-US" kern="100" dirty="0">
                <a:latin typeface="Times New Roman" panose="02020603050405020304" pitchFamily="18" charset="0"/>
                <a:ea typeface="宋体" panose="02010600030101010101" pitchFamily="2" charset="-122"/>
              </a:rPr>
              <a:t>        使用</a:t>
            </a:r>
            <a:r>
              <a:rPr lang="en-US" altLang="zh-CN" kern="100" dirty="0" err="1">
                <a:latin typeface="Times New Roman" panose="02020603050405020304" pitchFamily="18" charset="0"/>
                <a:ea typeface="宋体" panose="02010600030101010101" pitchFamily="2" charset="-122"/>
              </a:rPr>
              <a:t>dgl.to_homogeneous</a:t>
            </a:r>
            <a:r>
              <a:rPr lang="en-US" altLang="zh-CN" kern="100" dirty="0">
                <a:latin typeface="Times New Roman" panose="02020603050405020304" pitchFamily="18" charset="0"/>
                <a:ea typeface="宋体" panose="02010600030101010101" pitchFamily="2" charset="-122"/>
              </a:rPr>
              <a:t>()</a:t>
            </a:r>
            <a:r>
              <a:rPr lang="zh-CN" altLang="en-US" kern="100" dirty="0">
                <a:latin typeface="Times New Roman" panose="02020603050405020304" pitchFamily="18" charset="0"/>
                <a:ea typeface="宋体" panose="02010600030101010101" pitchFamily="2" charset="-122"/>
              </a:rPr>
              <a:t>函数来实现将异构图转化成同构图。</a:t>
            </a:r>
            <a:endParaRPr lang="zh-CN" altLang="en-US" sz="2000" dirty="0">
              <a:latin typeface="宋体" panose="02010600030101010101" pitchFamily="2" charset="-122"/>
              <a:ea typeface="宋体" panose="02010600030101010101" pitchFamily="2" charset="-122"/>
            </a:endParaRPr>
          </a:p>
        </p:txBody>
      </p:sp>
      <p:sp>
        <p:nvSpPr>
          <p:cNvPr id="31" name="矩形 30">
            <a:extLst>
              <a:ext uri="{FF2B5EF4-FFF2-40B4-BE49-F238E27FC236}">
                <a16:creationId xmlns:a16="http://schemas.microsoft.com/office/drawing/2014/main" id="{5CBF0068-8EDD-4BF0-8C6A-47177EBDD113}"/>
              </a:ext>
            </a:extLst>
          </p:cNvPr>
          <p:cNvSpPr/>
          <p:nvPr/>
        </p:nvSpPr>
        <p:spPr>
          <a:xfrm>
            <a:off x="5880255" y="1826292"/>
            <a:ext cx="5113550" cy="1259768"/>
          </a:xfrm>
          <a:prstGeom prst="rect">
            <a:avLst/>
          </a:prstGeom>
          <a:noFill/>
          <a:ln w="19050">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061350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9B43D6F6-8184-46A0-A929-3DF2D2CAD4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7988" y="0"/>
            <a:ext cx="1134500" cy="1122744"/>
          </a:xfrm>
          <a:prstGeom prst="rect">
            <a:avLst/>
          </a:prstGeom>
          <a:effectLst>
            <a:outerShdw blurRad="50800" dist="38100" dir="2700000" algn="tl" rotWithShape="0">
              <a:schemeClr val="bg1">
                <a:alpha val="40000"/>
              </a:schemeClr>
            </a:outerShdw>
          </a:effectLst>
        </p:spPr>
      </p:pic>
      <p:sp>
        <p:nvSpPr>
          <p:cNvPr id="35" name="文本框 34">
            <a:extLst>
              <a:ext uri="{FF2B5EF4-FFF2-40B4-BE49-F238E27FC236}">
                <a16:creationId xmlns:a16="http://schemas.microsoft.com/office/drawing/2014/main" id="{14E561D2-67F4-4913-80D7-AD7CE9DBF866}"/>
              </a:ext>
            </a:extLst>
          </p:cNvPr>
          <p:cNvSpPr txBox="1"/>
          <p:nvPr/>
        </p:nvSpPr>
        <p:spPr>
          <a:xfrm>
            <a:off x="378989" y="1300130"/>
            <a:ext cx="5599247" cy="3231654"/>
          </a:xfrm>
          <a:prstGeom prst="rect">
            <a:avLst/>
          </a:prstGeom>
          <a:noFill/>
        </p:spPr>
        <p:txBody>
          <a:bodyPr wrap="square">
            <a:spAutoFit/>
          </a:bodyPr>
          <a:lstStyle/>
          <a:p>
            <a:pPr indent="266700" algn="just"/>
            <a:r>
              <a:rPr lang="zh-CN" altLang="zh-CN" sz="1700" kern="100" dirty="0">
                <a:effectLst/>
                <a:latin typeface="Times New Roman" panose="02020603050405020304" pitchFamily="18" charset="0"/>
                <a:ea typeface="宋体" panose="02010600030101010101" pitchFamily="2" charset="-122"/>
              </a:rPr>
              <a:t>因为异质图包含边的信息和点的信息，所以没有一个专门的库来可视化异质图，所以需要自己设计一个算法，思路如下：</a:t>
            </a:r>
            <a:endParaRPr lang="en-US" altLang="zh-CN" sz="1700" kern="100" dirty="0">
              <a:effectLst/>
              <a:latin typeface="Times New Roman" panose="02020603050405020304" pitchFamily="18" charset="0"/>
              <a:ea typeface="宋体" panose="02010600030101010101" pitchFamily="2" charset="-122"/>
            </a:endParaRPr>
          </a:p>
          <a:p>
            <a:pPr indent="266700" algn="just"/>
            <a:r>
              <a:rPr lang="en-US" altLang="zh-CN" sz="1700" kern="100" dirty="0">
                <a:effectLst/>
                <a:latin typeface="Times New Roman" panose="02020603050405020304" pitchFamily="18" charset="0"/>
                <a:ea typeface="宋体" panose="02010600030101010101" pitchFamily="2" charset="-122"/>
              </a:rPr>
              <a:t>1.</a:t>
            </a:r>
            <a:r>
              <a:rPr lang="zh-CN" altLang="zh-CN" sz="1700" kern="100" dirty="0">
                <a:effectLst/>
                <a:latin typeface="Times New Roman" panose="02020603050405020304" pitchFamily="18" charset="0"/>
                <a:ea typeface="宋体" panose="02010600030101010101" pitchFamily="2" charset="-122"/>
              </a:rPr>
              <a:t>定义</a:t>
            </a:r>
            <a:r>
              <a:rPr lang="en-US" altLang="zh-CN" sz="1700" kern="100" dirty="0">
                <a:effectLst/>
                <a:latin typeface="Times New Roman" panose="02020603050405020304" pitchFamily="18" charset="0"/>
                <a:ea typeface="宋体" panose="02010600030101010101" pitchFamily="2" charset="-122"/>
              </a:rPr>
              <a:t> </a:t>
            </a:r>
            <a:r>
              <a:rPr lang="en-US" altLang="zh-CN" sz="1700" kern="100" dirty="0" err="1">
                <a:effectLst/>
                <a:latin typeface="Times New Roman" panose="02020603050405020304" pitchFamily="18" charset="0"/>
                <a:ea typeface="宋体" panose="02010600030101010101" pitchFamily="2" charset="-122"/>
              </a:rPr>
              <a:t>gen_pos</a:t>
            </a:r>
            <a:r>
              <a:rPr lang="en-US" altLang="zh-CN" sz="1700" kern="100" dirty="0">
                <a:effectLst/>
                <a:latin typeface="Times New Roman" panose="02020603050405020304" pitchFamily="18" charset="0"/>
                <a:ea typeface="宋体" panose="02010600030101010101" pitchFamily="2" charset="-122"/>
              </a:rPr>
              <a:t>() </a:t>
            </a:r>
            <a:r>
              <a:rPr lang="zh-CN" altLang="zh-CN" sz="1700" kern="100" dirty="0">
                <a:effectLst/>
                <a:latin typeface="Times New Roman" panose="02020603050405020304" pitchFamily="18" charset="0"/>
                <a:ea typeface="宋体" panose="02010600030101010101" pitchFamily="2" charset="-122"/>
              </a:rPr>
              <a:t>函数，用于生成节点在图上的位置。</a:t>
            </a:r>
            <a:endParaRPr lang="en-US" altLang="zh-CN" sz="1700" kern="100" dirty="0">
              <a:effectLst/>
              <a:latin typeface="Times New Roman" panose="02020603050405020304" pitchFamily="18" charset="0"/>
              <a:ea typeface="宋体" panose="02010600030101010101" pitchFamily="2" charset="-122"/>
            </a:endParaRPr>
          </a:p>
          <a:p>
            <a:pPr indent="266700" algn="just"/>
            <a:r>
              <a:rPr lang="en-US" altLang="zh-CN" sz="1700" kern="100" dirty="0">
                <a:effectLst/>
                <a:latin typeface="Times New Roman" panose="02020603050405020304" pitchFamily="18" charset="0"/>
                <a:ea typeface="宋体" panose="02010600030101010101" pitchFamily="2" charset="-122"/>
              </a:rPr>
              <a:t>2.</a:t>
            </a:r>
            <a:r>
              <a:rPr lang="zh-CN" altLang="zh-CN" sz="1700" kern="100" dirty="0">
                <a:effectLst/>
                <a:latin typeface="Times New Roman" panose="02020603050405020304" pitchFamily="18" charset="0"/>
                <a:ea typeface="宋体" panose="02010600030101010101" pitchFamily="2" charset="-122"/>
              </a:rPr>
              <a:t>根据节点类型数量和数量数组生成节点位置信息。</a:t>
            </a:r>
            <a:endParaRPr lang="en-US" altLang="zh-CN" sz="1700" kern="100" dirty="0">
              <a:effectLst/>
              <a:latin typeface="Times New Roman" panose="02020603050405020304" pitchFamily="18" charset="0"/>
              <a:ea typeface="宋体" panose="02010600030101010101" pitchFamily="2" charset="-122"/>
            </a:endParaRPr>
          </a:p>
          <a:p>
            <a:pPr indent="266700" algn="just"/>
            <a:r>
              <a:rPr lang="en-US" altLang="zh-CN" sz="1700" kern="100" dirty="0">
                <a:effectLst/>
                <a:latin typeface="Times New Roman" panose="02020603050405020304" pitchFamily="18" charset="0"/>
                <a:ea typeface="宋体" panose="02010600030101010101" pitchFamily="2" charset="-122"/>
              </a:rPr>
              <a:t>3.</a:t>
            </a:r>
            <a:r>
              <a:rPr lang="zh-CN" altLang="zh-CN" sz="1700" kern="100" dirty="0">
                <a:effectLst/>
                <a:latin typeface="Times New Roman" panose="02020603050405020304" pitchFamily="18" charset="0"/>
                <a:ea typeface="宋体" panose="02010600030101010101" pitchFamily="2" charset="-122"/>
              </a:rPr>
              <a:t>创建一个有向图</a:t>
            </a:r>
            <a:r>
              <a:rPr lang="en-US" altLang="zh-CN" sz="1700" kern="100" dirty="0">
                <a:effectLst/>
                <a:latin typeface="Times New Roman" panose="02020603050405020304" pitchFamily="18" charset="0"/>
                <a:ea typeface="宋体" panose="02010600030101010101" pitchFamily="2" charset="-122"/>
              </a:rPr>
              <a:t> </a:t>
            </a:r>
            <a:r>
              <a:rPr lang="zh-CN" altLang="zh-CN" sz="1700" kern="100" dirty="0">
                <a:effectLst/>
                <a:latin typeface="Times New Roman" panose="02020603050405020304" pitchFamily="18" charset="0"/>
                <a:ea typeface="宋体" panose="02010600030101010101" pitchFamily="2" charset="-122"/>
              </a:rPr>
              <a:t>，并使用</a:t>
            </a:r>
            <a:r>
              <a:rPr lang="en-US" altLang="zh-CN" sz="1700" kern="100" dirty="0">
                <a:effectLst/>
                <a:latin typeface="Times New Roman" panose="02020603050405020304" pitchFamily="18" charset="0"/>
                <a:ea typeface="宋体" panose="02010600030101010101" pitchFamily="2" charset="-122"/>
              </a:rPr>
              <a:t> </a:t>
            </a:r>
            <a:r>
              <a:rPr lang="en-US" altLang="zh-CN" sz="1700" kern="100" dirty="0" err="1">
                <a:effectLst/>
                <a:latin typeface="Times New Roman" panose="02020603050405020304" pitchFamily="18" charset="0"/>
                <a:ea typeface="宋体" panose="02010600030101010101" pitchFamily="2" charset="-122"/>
              </a:rPr>
              <a:t>add_nodes_from</a:t>
            </a:r>
            <a:r>
              <a:rPr lang="en-US" altLang="zh-CN" sz="1700" kern="100" dirty="0">
                <a:effectLst/>
                <a:latin typeface="Times New Roman" panose="02020603050405020304" pitchFamily="18" charset="0"/>
                <a:ea typeface="宋体" panose="02010600030101010101" pitchFamily="2" charset="-122"/>
              </a:rPr>
              <a:t>() </a:t>
            </a:r>
            <a:r>
              <a:rPr lang="zh-CN" altLang="zh-CN" sz="1700" kern="100" dirty="0">
                <a:effectLst/>
                <a:latin typeface="Times New Roman" panose="02020603050405020304" pitchFamily="18" charset="0"/>
                <a:ea typeface="宋体" panose="02010600030101010101" pitchFamily="2" charset="-122"/>
              </a:rPr>
              <a:t>方法向图中添加节点，使用</a:t>
            </a:r>
            <a:r>
              <a:rPr lang="en-US" altLang="zh-CN" sz="1700" kern="100" dirty="0">
                <a:effectLst/>
                <a:latin typeface="Times New Roman" panose="02020603050405020304" pitchFamily="18" charset="0"/>
                <a:ea typeface="宋体" panose="02010600030101010101" pitchFamily="2" charset="-122"/>
              </a:rPr>
              <a:t> </a:t>
            </a:r>
            <a:r>
              <a:rPr lang="en-US" altLang="zh-CN" sz="1700" kern="100" dirty="0" err="1">
                <a:effectLst/>
                <a:latin typeface="Times New Roman" panose="02020603050405020304" pitchFamily="18" charset="0"/>
                <a:ea typeface="宋体" panose="02010600030101010101" pitchFamily="2" charset="-122"/>
              </a:rPr>
              <a:t>add_edges_from</a:t>
            </a:r>
            <a:r>
              <a:rPr lang="en-US" altLang="zh-CN" sz="1700" kern="100" dirty="0">
                <a:effectLst/>
                <a:latin typeface="Times New Roman" panose="02020603050405020304" pitchFamily="18" charset="0"/>
                <a:ea typeface="宋体" panose="02010600030101010101" pitchFamily="2" charset="-122"/>
              </a:rPr>
              <a:t>() </a:t>
            </a:r>
            <a:r>
              <a:rPr lang="zh-CN" altLang="zh-CN" sz="1700" kern="100" dirty="0">
                <a:effectLst/>
                <a:latin typeface="Times New Roman" panose="02020603050405020304" pitchFamily="18" charset="0"/>
                <a:ea typeface="宋体" panose="02010600030101010101" pitchFamily="2" charset="-122"/>
              </a:rPr>
              <a:t>方法添加边。</a:t>
            </a:r>
            <a:endParaRPr lang="en-US" altLang="zh-CN" sz="1700" kern="100" dirty="0">
              <a:effectLst/>
              <a:latin typeface="Times New Roman" panose="02020603050405020304" pitchFamily="18" charset="0"/>
              <a:ea typeface="宋体" panose="02010600030101010101" pitchFamily="2" charset="-122"/>
            </a:endParaRPr>
          </a:p>
          <a:p>
            <a:pPr indent="266700" algn="just"/>
            <a:r>
              <a:rPr lang="en-US" altLang="zh-CN" sz="1700" kern="100" dirty="0">
                <a:effectLst/>
                <a:latin typeface="Times New Roman" panose="02020603050405020304" pitchFamily="18" charset="0"/>
                <a:ea typeface="宋体" panose="02010600030101010101" pitchFamily="2" charset="-122"/>
              </a:rPr>
              <a:t>4.</a:t>
            </a:r>
            <a:r>
              <a:rPr lang="zh-CN" altLang="zh-CN" sz="1700" kern="100" dirty="0">
                <a:effectLst/>
                <a:latin typeface="Times New Roman" panose="02020603050405020304" pitchFamily="18" charset="0"/>
                <a:ea typeface="宋体" panose="02010600030101010101" pitchFamily="2" charset="-122"/>
              </a:rPr>
              <a:t>将节点按照类型分为四组，分别用红、绿、蓝、黄四种颜色表示，并且添加节点标签。</a:t>
            </a:r>
            <a:endParaRPr lang="en-US" altLang="zh-CN" sz="1700" kern="100" dirty="0">
              <a:effectLst/>
              <a:latin typeface="Times New Roman" panose="02020603050405020304" pitchFamily="18" charset="0"/>
              <a:ea typeface="宋体" panose="02010600030101010101" pitchFamily="2" charset="-122"/>
            </a:endParaRPr>
          </a:p>
          <a:p>
            <a:pPr indent="266700" algn="just"/>
            <a:r>
              <a:rPr lang="en-US" altLang="zh-CN" sz="1700" kern="100" dirty="0">
                <a:effectLst/>
                <a:latin typeface="Times New Roman" panose="02020603050405020304" pitchFamily="18" charset="0"/>
                <a:ea typeface="宋体" panose="02010600030101010101" pitchFamily="2" charset="-122"/>
              </a:rPr>
              <a:t>5.</a:t>
            </a:r>
            <a:r>
              <a:rPr lang="zh-CN" altLang="zh-CN" sz="1700" kern="100" dirty="0">
                <a:effectLst/>
                <a:latin typeface="Times New Roman" panose="02020603050405020304" pitchFamily="18" charset="0"/>
                <a:ea typeface="宋体" panose="02010600030101010101" pitchFamily="2" charset="-122"/>
              </a:rPr>
              <a:t>将边按照类型分为三组，分别用黑、灰、棕三种颜色表示，并且添加边标签。</a:t>
            </a:r>
            <a:endParaRPr lang="en-US" altLang="zh-CN" sz="1700" kern="100" dirty="0">
              <a:effectLst/>
              <a:latin typeface="Times New Roman" panose="02020603050405020304" pitchFamily="18" charset="0"/>
              <a:ea typeface="宋体" panose="02010600030101010101" pitchFamily="2" charset="-122"/>
            </a:endParaRPr>
          </a:p>
          <a:p>
            <a:pPr indent="266700" algn="just"/>
            <a:r>
              <a:rPr lang="en-US" altLang="zh-CN" sz="1700" kern="100" dirty="0">
                <a:effectLst/>
                <a:latin typeface="Times New Roman" panose="02020603050405020304" pitchFamily="18" charset="0"/>
                <a:ea typeface="宋体" panose="02010600030101010101" pitchFamily="2" charset="-122"/>
              </a:rPr>
              <a:t>6.</a:t>
            </a:r>
            <a:r>
              <a:rPr lang="zh-CN" altLang="zh-CN" sz="1700" kern="100" dirty="0">
                <a:effectLst/>
                <a:latin typeface="Times New Roman" panose="02020603050405020304" pitchFamily="18" charset="0"/>
                <a:ea typeface="宋体" panose="02010600030101010101" pitchFamily="2" charset="-122"/>
              </a:rPr>
              <a:t>绘制节点和边，并设置不同的样式和颜色。</a:t>
            </a:r>
          </a:p>
        </p:txBody>
      </p:sp>
      <p:sp>
        <p:nvSpPr>
          <p:cNvPr id="24" name="文本框 23">
            <a:extLst>
              <a:ext uri="{FF2B5EF4-FFF2-40B4-BE49-F238E27FC236}">
                <a16:creationId xmlns:a16="http://schemas.microsoft.com/office/drawing/2014/main" id="{00952AFD-3462-4DE5-A840-8243563E5BBF}"/>
              </a:ext>
            </a:extLst>
          </p:cNvPr>
          <p:cNvSpPr txBox="1"/>
          <p:nvPr/>
        </p:nvSpPr>
        <p:spPr>
          <a:xfrm>
            <a:off x="378989" y="299762"/>
            <a:ext cx="4011954" cy="523220"/>
          </a:xfrm>
          <a:prstGeom prst="rect">
            <a:avLst/>
          </a:prstGeom>
          <a:noFill/>
        </p:spPr>
        <p:txBody>
          <a:bodyPr wrap="square" rtlCol="0">
            <a:spAutoFit/>
          </a:bodyPr>
          <a:lstStyle/>
          <a:p>
            <a:r>
              <a:rPr lang="zh-CN" altLang="en-US" sz="2800" dirty="0">
                <a:solidFill>
                  <a:schemeClr val="bg1"/>
                </a:solidFill>
              </a:rPr>
              <a:t>异质图可视化</a:t>
            </a:r>
          </a:p>
        </p:txBody>
      </p:sp>
      <p:pic>
        <p:nvPicPr>
          <p:cNvPr id="4" name="图片 3">
            <a:extLst>
              <a:ext uri="{FF2B5EF4-FFF2-40B4-BE49-F238E27FC236}">
                <a16:creationId xmlns:a16="http://schemas.microsoft.com/office/drawing/2014/main" id="{BA7C773A-340F-443A-8267-867B6FA39882}"/>
              </a:ext>
            </a:extLst>
          </p:cNvPr>
          <p:cNvPicPr>
            <a:picLocks noChangeAspect="1"/>
          </p:cNvPicPr>
          <p:nvPr/>
        </p:nvPicPr>
        <p:blipFill rotWithShape="1">
          <a:blip r:embed="rId4"/>
          <a:srcRect t="20123"/>
          <a:stretch/>
        </p:blipFill>
        <p:spPr>
          <a:xfrm>
            <a:off x="6531317" y="1155617"/>
            <a:ext cx="4561109" cy="3821683"/>
          </a:xfrm>
          <a:prstGeom prst="rect">
            <a:avLst/>
          </a:prstGeom>
        </p:spPr>
      </p:pic>
      <p:sp>
        <p:nvSpPr>
          <p:cNvPr id="40" name="矩形 39">
            <a:extLst>
              <a:ext uri="{FF2B5EF4-FFF2-40B4-BE49-F238E27FC236}">
                <a16:creationId xmlns:a16="http://schemas.microsoft.com/office/drawing/2014/main" id="{F0139DDD-A06D-407F-8490-A4F98F202B0E}"/>
              </a:ext>
            </a:extLst>
          </p:cNvPr>
          <p:cNvSpPr/>
          <p:nvPr/>
        </p:nvSpPr>
        <p:spPr>
          <a:xfrm>
            <a:off x="378988" y="1155617"/>
            <a:ext cx="5819516" cy="4240728"/>
          </a:xfrm>
          <a:prstGeom prst="rect">
            <a:avLst/>
          </a:prstGeom>
          <a:noFill/>
          <a:ln w="19050">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00E73784-DB48-48F0-A097-3084129E3388}"/>
              </a:ext>
            </a:extLst>
          </p:cNvPr>
          <p:cNvGrpSpPr/>
          <p:nvPr/>
        </p:nvGrpSpPr>
        <p:grpSpPr>
          <a:xfrm>
            <a:off x="2442583" y="6372169"/>
            <a:ext cx="7695974" cy="319809"/>
            <a:chOff x="2215547" y="6307388"/>
            <a:chExt cx="6777933" cy="319809"/>
          </a:xfrm>
        </p:grpSpPr>
        <p:sp>
          <p:nvSpPr>
            <p:cNvPr id="23" name="文本框 22">
              <a:extLst>
                <a:ext uri="{FF2B5EF4-FFF2-40B4-BE49-F238E27FC236}">
                  <a16:creationId xmlns:a16="http://schemas.microsoft.com/office/drawing/2014/main" id="{BF41F24F-3FD4-43E4-BB8B-D00DD42259AA}"/>
                </a:ext>
              </a:extLst>
            </p:cNvPr>
            <p:cNvSpPr txBox="1"/>
            <p:nvPr/>
          </p:nvSpPr>
          <p:spPr>
            <a:xfrm>
              <a:off x="2215547" y="6307388"/>
              <a:ext cx="478877"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algn="ctr">
                <a:defRPr/>
              </a:pPr>
              <a:r>
                <a:rPr lang="zh-CN" altLang="en-US" dirty="0">
                  <a:latin typeface="微软雅黑"/>
                  <a:ea typeface="微软雅黑"/>
                </a:rPr>
                <a:t>绪论</a:t>
              </a:r>
            </a:p>
          </p:txBody>
        </p:sp>
        <p:sp>
          <p:nvSpPr>
            <p:cNvPr id="25" name="文本框 24">
              <a:extLst>
                <a:ext uri="{FF2B5EF4-FFF2-40B4-BE49-F238E27FC236}">
                  <a16:creationId xmlns:a16="http://schemas.microsoft.com/office/drawing/2014/main" id="{90DCC855-120C-467D-91B9-70B5F506F8A4}"/>
                </a:ext>
              </a:extLst>
            </p:cNvPr>
            <p:cNvSpPr txBox="1"/>
            <p:nvPr/>
          </p:nvSpPr>
          <p:spPr>
            <a:xfrm>
              <a:off x="3136374" y="6307388"/>
              <a:ext cx="79511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b="1" i="0" u="none" strike="noStrike" kern="0" cap="none" spc="0" normalizeH="0" baseline="0">
                  <a:ln>
                    <a:noFill/>
                  </a:ln>
                  <a:solidFill>
                    <a:prstClr val="black"/>
                  </a:solidFill>
                  <a:effectLst/>
                  <a:uLnTx/>
                  <a:uFillTx/>
                  <a:latin typeface="+mn-ea"/>
                </a:defRPr>
              </a:lvl1pPr>
            </a:lstStyle>
            <a:p>
              <a:pPr lvl="0" algn="ctr">
                <a:defRPr/>
              </a:pPr>
              <a:r>
                <a:rPr lang="zh-CN" altLang="en-US" b="0" dirty="0">
                  <a:solidFill>
                    <a:prstClr val="white">
                      <a:lumMod val="65000"/>
                    </a:prstClr>
                  </a:solidFill>
                  <a:latin typeface="微软雅黑"/>
                  <a:ea typeface="微软雅黑"/>
                </a:rPr>
                <a:t>关键技术</a:t>
              </a:r>
            </a:p>
          </p:txBody>
        </p:sp>
        <p:sp>
          <p:nvSpPr>
            <p:cNvPr id="26" name="文本框 25">
              <a:extLst>
                <a:ext uri="{FF2B5EF4-FFF2-40B4-BE49-F238E27FC236}">
                  <a16:creationId xmlns:a16="http://schemas.microsoft.com/office/drawing/2014/main" id="{0F74F964-1DCF-49EB-B7D1-B157B857253B}"/>
                </a:ext>
              </a:extLst>
            </p:cNvPr>
            <p:cNvSpPr txBox="1"/>
            <p:nvPr/>
          </p:nvSpPr>
          <p:spPr>
            <a:xfrm>
              <a:off x="4373440" y="6319420"/>
              <a:ext cx="795116" cy="307777"/>
            </a:xfrm>
            <a:prstGeom prst="rect">
              <a:avLst/>
            </a:prstGeom>
            <a:noFill/>
          </p:spPr>
          <p:txBody>
            <a:bodyPr wrap="none" rtlCol="0">
              <a:spAutoFit/>
            </a:bodyPr>
            <a:lstStyle/>
            <a:p>
              <a:pPr algn="ctr">
                <a:defRPr/>
              </a:pPr>
              <a:r>
                <a:rPr lang="zh-CN" altLang="en-US" sz="1400" b="1" kern="0" dirty="0">
                  <a:latin typeface="微软雅黑"/>
                  <a:ea typeface="微软雅黑"/>
                </a:rPr>
                <a:t>研究方法</a:t>
              </a:r>
            </a:p>
          </p:txBody>
        </p:sp>
        <p:sp>
          <p:nvSpPr>
            <p:cNvPr id="27" name="文本框 26">
              <a:extLst>
                <a:ext uri="{FF2B5EF4-FFF2-40B4-BE49-F238E27FC236}">
                  <a16:creationId xmlns:a16="http://schemas.microsoft.com/office/drawing/2014/main" id="{EF3F0946-6CFD-42E0-902F-DE0C034D5296}"/>
                </a:ext>
              </a:extLst>
            </p:cNvPr>
            <p:cNvSpPr txBox="1"/>
            <p:nvPr/>
          </p:nvSpPr>
          <p:spPr>
            <a:xfrm>
              <a:off x="5800855" y="6319420"/>
              <a:ext cx="79511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A6A6A6"/>
                  </a:solidFill>
                  <a:effectLst/>
                  <a:uLnTx/>
                  <a:uFillTx/>
                  <a:latin typeface="Times New Roman" panose="02020603050405020304" pitchFamily="18" charset="0"/>
                  <a:ea typeface="微软雅黑"/>
                  <a:cs typeface="Times New Roman" panose="02020603050405020304" pitchFamily="18" charset="0"/>
                </a:rPr>
                <a:t>成果展示</a:t>
              </a:r>
            </a:p>
          </p:txBody>
        </p:sp>
        <p:sp>
          <p:nvSpPr>
            <p:cNvPr id="28" name="文本框 27">
              <a:extLst>
                <a:ext uri="{FF2B5EF4-FFF2-40B4-BE49-F238E27FC236}">
                  <a16:creationId xmlns:a16="http://schemas.microsoft.com/office/drawing/2014/main" id="{4B8629F4-D706-4441-8C91-51E73E379A2D}"/>
                </a:ext>
              </a:extLst>
            </p:cNvPr>
            <p:cNvSpPr txBox="1"/>
            <p:nvPr/>
          </p:nvSpPr>
          <p:spPr>
            <a:xfrm>
              <a:off x="7228271" y="6319420"/>
              <a:ext cx="95323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总结与展望</a:t>
              </a:r>
            </a:p>
          </p:txBody>
        </p:sp>
        <p:sp>
          <p:nvSpPr>
            <p:cNvPr id="30" name="文本框 29">
              <a:extLst>
                <a:ext uri="{FF2B5EF4-FFF2-40B4-BE49-F238E27FC236}">
                  <a16:creationId xmlns:a16="http://schemas.microsoft.com/office/drawing/2014/main" id="{501FDD86-D136-445B-AEB4-5FEB47292543}"/>
                </a:ext>
              </a:extLst>
            </p:cNvPr>
            <p:cNvSpPr txBox="1"/>
            <p:nvPr/>
          </p:nvSpPr>
          <p:spPr>
            <a:xfrm>
              <a:off x="8514603" y="6319419"/>
              <a:ext cx="4788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致谢</a:t>
              </a:r>
            </a:p>
          </p:txBody>
        </p:sp>
      </p:grpSp>
    </p:spTree>
    <p:extLst>
      <p:ext uri="{BB962C8B-B14F-4D97-AF65-F5344CB8AC3E}">
        <p14:creationId xmlns:p14="http://schemas.microsoft.com/office/powerpoint/2010/main" val="1981516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9B43D6F6-8184-46A0-A929-3DF2D2CAD4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7988" y="0"/>
            <a:ext cx="1134500" cy="1122744"/>
          </a:xfrm>
          <a:prstGeom prst="rect">
            <a:avLst/>
          </a:prstGeom>
          <a:effectLst>
            <a:outerShdw blurRad="50800" dist="38100" dir="2700000" algn="tl" rotWithShape="0">
              <a:schemeClr val="bg1">
                <a:alpha val="40000"/>
              </a:schemeClr>
            </a:outerShdw>
          </a:effectLst>
        </p:spPr>
      </p:pic>
      <p:sp>
        <p:nvSpPr>
          <p:cNvPr id="35" name="文本框 34">
            <a:extLst>
              <a:ext uri="{FF2B5EF4-FFF2-40B4-BE49-F238E27FC236}">
                <a16:creationId xmlns:a16="http://schemas.microsoft.com/office/drawing/2014/main" id="{14E561D2-67F4-4913-80D7-AD7CE9DBF866}"/>
              </a:ext>
            </a:extLst>
          </p:cNvPr>
          <p:cNvSpPr txBox="1"/>
          <p:nvPr/>
        </p:nvSpPr>
        <p:spPr>
          <a:xfrm>
            <a:off x="440943" y="1422506"/>
            <a:ext cx="5113551" cy="400110"/>
          </a:xfrm>
          <a:prstGeom prst="rect">
            <a:avLst/>
          </a:prstGeom>
          <a:noFill/>
        </p:spPr>
        <p:txBody>
          <a:bodyPr wrap="square">
            <a:spAutoFit/>
          </a:bodyPr>
          <a:lstStyle/>
          <a:p>
            <a:r>
              <a:rPr lang="zh-CN" altLang="en-US" sz="2000" dirty="0">
                <a:solidFill>
                  <a:schemeClr val="bg1"/>
                </a:solidFill>
              </a:rPr>
              <a:t>异质图可视化及训练</a:t>
            </a:r>
          </a:p>
        </p:txBody>
      </p:sp>
      <p:sp>
        <p:nvSpPr>
          <p:cNvPr id="24" name="文本框 23">
            <a:extLst>
              <a:ext uri="{FF2B5EF4-FFF2-40B4-BE49-F238E27FC236}">
                <a16:creationId xmlns:a16="http://schemas.microsoft.com/office/drawing/2014/main" id="{EEFE21AF-C7F2-4F27-8E39-1D231C8B1D7E}"/>
              </a:ext>
            </a:extLst>
          </p:cNvPr>
          <p:cNvSpPr txBox="1"/>
          <p:nvPr/>
        </p:nvSpPr>
        <p:spPr>
          <a:xfrm>
            <a:off x="403631" y="299762"/>
            <a:ext cx="4011954" cy="523220"/>
          </a:xfrm>
          <a:prstGeom prst="rect">
            <a:avLst/>
          </a:prstGeom>
          <a:noFill/>
        </p:spPr>
        <p:txBody>
          <a:bodyPr wrap="square" rtlCol="0">
            <a:spAutoFit/>
          </a:bodyPr>
          <a:lstStyle/>
          <a:p>
            <a:r>
              <a:rPr lang="zh-CN" altLang="en-US" sz="2800" dirty="0">
                <a:solidFill>
                  <a:schemeClr val="bg1"/>
                </a:solidFill>
              </a:rPr>
              <a:t>图的训练</a:t>
            </a:r>
          </a:p>
        </p:txBody>
      </p:sp>
      <p:sp>
        <p:nvSpPr>
          <p:cNvPr id="29" name="文本框 28">
            <a:extLst>
              <a:ext uri="{FF2B5EF4-FFF2-40B4-BE49-F238E27FC236}">
                <a16:creationId xmlns:a16="http://schemas.microsoft.com/office/drawing/2014/main" id="{9E71E9B3-2E75-4BFF-B970-27469FB9B83A}"/>
              </a:ext>
            </a:extLst>
          </p:cNvPr>
          <p:cNvSpPr txBox="1"/>
          <p:nvPr/>
        </p:nvSpPr>
        <p:spPr>
          <a:xfrm>
            <a:off x="204215" y="1184111"/>
            <a:ext cx="5990390" cy="4247317"/>
          </a:xfrm>
          <a:prstGeom prst="rect">
            <a:avLst/>
          </a:prstGeom>
          <a:noFill/>
        </p:spPr>
        <p:txBody>
          <a:bodyPr wrap="square">
            <a:spAutoFit/>
          </a:bodyPr>
          <a:lstStyle/>
          <a:p>
            <a:pPr indent="266700" algn="just"/>
            <a:r>
              <a:rPr lang="zh-CN" altLang="en-US" sz="1800" kern="100" dirty="0">
                <a:effectLst/>
                <a:latin typeface="Times New Roman" panose="02020603050405020304" pitchFamily="18" charset="0"/>
                <a:ea typeface="宋体" panose="02010600030101010101" pitchFamily="2" charset="-122"/>
              </a:rPr>
              <a:t>从</a:t>
            </a:r>
            <a:r>
              <a:rPr lang="zh-CN" altLang="zh-CN" sz="1800" kern="100" dirty="0">
                <a:effectLst/>
                <a:latin typeface="Times New Roman" panose="02020603050405020304" pitchFamily="18" charset="0"/>
                <a:ea typeface="宋体" panose="02010600030101010101" pitchFamily="2" charset="-122"/>
              </a:rPr>
              <a:t>原始数据中我提取出来了</a:t>
            </a:r>
            <a:r>
              <a:rPr lang="en-US" altLang="zh-CN" sz="1800" kern="100" dirty="0">
                <a:effectLst/>
                <a:latin typeface="Times New Roman" panose="02020603050405020304" pitchFamily="18" charset="0"/>
                <a:ea typeface="宋体" panose="02010600030101010101" pitchFamily="2" charset="-122"/>
              </a:rPr>
              <a:t>50</a:t>
            </a:r>
            <a:r>
              <a:rPr lang="zh-CN" altLang="zh-CN" sz="1800" kern="100" dirty="0">
                <a:effectLst/>
                <a:latin typeface="Times New Roman" panose="02020603050405020304" pitchFamily="18" charset="0"/>
                <a:ea typeface="宋体" panose="02010600030101010101" pitchFamily="2" charset="-122"/>
              </a:rPr>
              <a:t>组专家信息数据，专家信息之间有相互关系，专家</a:t>
            </a:r>
            <a:r>
              <a:rPr lang="zh-CN" altLang="en-US" sz="1800" kern="100" dirty="0">
                <a:effectLst/>
                <a:latin typeface="Times New Roman" panose="02020603050405020304" pitchFamily="18" charset="0"/>
                <a:ea typeface="宋体" panose="02010600030101010101" pitchFamily="2" charset="-122"/>
              </a:rPr>
              <a:t>有</a:t>
            </a:r>
            <a:r>
              <a:rPr lang="zh-CN" altLang="zh-CN" sz="1800" kern="100" dirty="0">
                <a:effectLst/>
                <a:latin typeface="Times New Roman" panose="02020603050405020304" pitchFamily="18" charset="0"/>
                <a:ea typeface="宋体" panose="02010600030101010101" pitchFamily="2" charset="-122"/>
              </a:rPr>
              <a:t>计算机和医学两个类，其中每个学科有一个领导，</a:t>
            </a:r>
            <a:r>
              <a:rPr lang="zh-CN" altLang="en-US" sz="1800" kern="100" dirty="0">
                <a:effectLst/>
                <a:latin typeface="Times New Roman" panose="02020603050405020304" pitchFamily="18" charset="0"/>
                <a:ea typeface="宋体" panose="02010600030101010101" pitchFamily="2" charset="-122"/>
              </a:rPr>
              <a:t>训练的</a:t>
            </a:r>
            <a:r>
              <a:rPr lang="zh-CN" altLang="zh-CN" sz="1800" kern="100" dirty="0">
                <a:effectLst/>
                <a:latin typeface="Times New Roman" panose="02020603050405020304" pitchFamily="18" charset="0"/>
                <a:ea typeface="宋体" panose="02010600030101010101" pitchFamily="2" charset="-122"/>
              </a:rPr>
              <a:t>任务就是预测每个节点</a:t>
            </a:r>
            <a:r>
              <a:rPr lang="zh-CN" altLang="en-US" sz="1800" kern="100" dirty="0">
                <a:effectLst/>
                <a:latin typeface="Times New Roman" panose="02020603050405020304" pitchFamily="18" charset="0"/>
                <a:ea typeface="宋体" panose="02010600030101010101" pitchFamily="2" charset="-122"/>
              </a:rPr>
              <a:t>即专家</a:t>
            </a:r>
            <a:r>
              <a:rPr lang="zh-CN" altLang="en-US" kern="100" dirty="0">
                <a:latin typeface="Times New Roman" panose="02020603050405020304" pitchFamily="18" charset="0"/>
                <a:ea typeface="宋体" panose="02010600030101010101" pitchFamily="2" charset="-122"/>
              </a:rPr>
              <a:t>是哪个专业的</a:t>
            </a:r>
            <a:r>
              <a:rPr lang="zh-CN" altLang="zh-CN" sz="1800" kern="100" dirty="0">
                <a:effectLst/>
                <a:latin typeface="Times New Roman" panose="02020603050405020304" pitchFamily="18" charset="0"/>
                <a:ea typeface="宋体" panose="02010600030101010101" pitchFamily="2" charset="-122"/>
              </a:rPr>
              <a:t>。</a:t>
            </a:r>
            <a:endPar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首先，代码使用</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err="1">
                <a:effectLst/>
                <a:latin typeface="Times New Roman" panose="02020603050405020304" pitchFamily="18" charset="0"/>
                <a:ea typeface="宋体" panose="02010600030101010101" pitchFamily="2" charset="-122"/>
                <a:cs typeface="Times New Roman" panose="02020603050405020304" pitchFamily="18" charset="0"/>
              </a:rPr>
              <a:t>PyTorch</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库的</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Embedding()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方法为节点分配特征。在</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forward</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方法中，输入图</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g</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和输入特征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inputs</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作为输入，输出结果是两类的预测结果。</a:t>
            </a:r>
          </a:p>
          <a:p>
            <a:pPr indent="266700" algn="just"/>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  之后</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GCN</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类构建实例，代码将</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embed</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权重作为输入特征，标记了</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9,47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两个</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领导</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节点，并为这两个节点分别标记了</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的标签。</a:t>
            </a:r>
          </a:p>
          <a:p>
            <a:pPr indent="266700" algn="just"/>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然后开始训练模型，代码中使用</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Adam</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优化器对模型进行训练，迭代</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100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次。在每次迭代中，将所有结果保存在</a:t>
            </a:r>
            <a:r>
              <a:rPr lang="en-US" altLang="zh-CN" kern="100" dirty="0" err="1">
                <a:effectLst/>
                <a:latin typeface="Times New Roman" panose="02020603050405020304" pitchFamily="18" charset="0"/>
                <a:ea typeface="宋体" panose="02010600030101010101" pitchFamily="2" charset="-122"/>
                <a:cs typeface="Times New Roman" panose="02020603050405020304" pitchFamily="18" charset="0"/>
              </a:rPr>
              <a:t>all_logits</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中以便可视化结果。</a:t>
            </a:r>
            <a:endPar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最后，代码定义了一个</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draw</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函数，用于可视化预测结果。</a:t>
            </a:r>
          </a:p>
        </p:txBody>
      </p:sp>
      <p:pic>
        <p:nvPicPr>
          <p:cNvPr id="5" name="图片 4">
            <a:extLst>
              <a:ext uri="{FF2B5EF4-FFF2-40B4-BE49-F238E27FC236}">
                <a16:creationId xmlns:a16="http://schemas.microsoft.com/office/drawing/2014/main" id="{48D8406A-44A4-4DF6-B818-31F6F026C9B6}"/>
              </a:ext>
            </a:extLst>
          </p:cNvPr>
          <p:cNvPicPr>
            <a:picLocks noChangeAspect="1"/>
          </p:cNvPicPr>
          <p:nvPr/>
        </p:nvPicPr>
        <p:blipFill>
          <a:blip r:embed="rId4"/>
          <a:stretch>
            <a:fillRect/>
          </a:stretch>
        </p:blipFill>
        <p:spPr>
          <a:xfrm>
            <a:off x="6642926" y="1184111"/>
            <a:ext cx="5108131" cy="5023328"/>
          </a:xfrm>
          <a:prstGeom prst="rect">
            <a:avLst/>
          </a:prstGeom>
        </p:spPr>
      </p:pic>
      <p:sp>
        <p:nvSpPr>
          <p:cNvPr id="41" name="矩形 40">
            <a:extLst>
              <a:ext uri="{FF2B5EF4-FFF2-40B4-BE49-F238E27FC236}">
                <a16:creationId xmlns:a16="http://schemas.microsoft.com/office/drawing/2014/main" id="{0389BD92-C979-4063-B3ED-4D6B998EAF4F}"/>
              </a:ext>
            </a:extLst>
          </p:cNvPr>
          <p:cNvSpPr/>
          <p:nvPr/>
        </p:nvSpPr>
        <p:spPr>
          <a:xfrm>
            <a:off x="107690" y="1155617"/>
            <a:ext cx="6423810" cy="5062924"/>
          </a:xfrm>
          <a:prstGeom prst="rect">
            <a:avLst/>
          </a:prstGeom>
          <a:noFill/>
          <a:ln w="19050">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23" name="组合 22">
            <a:extLst>
              <a:ext uri="{FF2B5EF4-FFF2-40B4-BE49-F238E27FC236}">
                <a16:creationId xmlns:a16="http://schemas.microsoft.com/office/drawing/2014/main" id="{10B7433E-7EC1-41F3-BC9D-4D4AD022E6B9}"/>
              </a:ext>
            </a:extLst>
          </p:cNvPr>
          <p:cNvGrpSpPr/>
          <p:nvPr/>
        </p:nvGrpSpPr>
        <p:grpSpPr>
          <a:xfrm>
            <a:off x="2442583" y="6372169"/>
            <a:ext cx="7695974" cy="319809"/>
            <a:chOff x="2215547" y="6307388"/>
            <a:chExt cx="6777933" cy="319809"/>
          </a:xfrm>
        </p:grpSpPr>
        <p:sp>
          <p:nvSpPr>
            <p:cNvPr id="25" name="文本框 24">
              <a:extLst>
                <a:ext uri="{FF2B5EF4-FFF2-40B4-BE49-F238E27FC236}">
                  <a16:creationId xmlns:a16="http://schemas.microsoft.com/office/drawing/2014/main" id="{35597D34-00B8-4DC9-9901-5E425583390C}"/>
                </a:ext>
              </a:extLst>
            </p:cNvPr>
            <p:cNvSpPr txBox="1"/>
            <p:nvPr/>
          </p:nvSpPr>
          <p:spPr>
            <a:xfrm>
              <a:off x="2215547" y="6307388"/>
              <a:ext cx="478877"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algn="ctr">
                <a:defRPr/>
              </a:pPr>
              <a:r>
                <a:rPr lang="zh-CN" altLang="en-US" dirty="0">
                  <a:latin typeface="微软雅黑"/>
                  <a:ea typeface="微软雅黑"/>
                </a:rPr>
                <a:t>绪论</a:t>
              </a:r>
            </a:p>
          </p:txBody>
        </p:sp>
        <p:sp>
          <p:nvSpPr>
            <p:cNvPr id="26" name="文本框 25">
              <a:extLst>
                <a:ext uri="{FF2B5EF4-FFF2-40B4-BE49-F238E27FC236}">
                  <a16:creationId xmlns:a16="http://schemas.microsoft.com/office/drawing/2014/main" id="{E24577C1-7CBC-45A4-920C-9345BFD2E1A6}"/>
                </a:ext>
              </a:extLst>
            </p:cNvPr>
            <p:cNvSpPr txBox="1"/>
            <p:nvPr/>
          </p:nvSpPr>
          <p:spPr>
            <a:xfrm>
              <a:off x="3136374" y="6307388"/>
              <a:ext cx="79511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b="1" i="0" u="none" strike="noStrike" kern="0" cap="none" spc="0" normalizeH="0" baseline="0">
                  <a:ln>
                    <a:noFill/>
                  </a:ln>
                  <a:solidFill>
                    <a:prstClr val="black"/>
                  </a:solidFill>
                  <a:effectLst/>
                  <a:uLnTx/>
                  <a:uFillTx/>
                  <a:latin typeface="+mn-ea"/>
                </a:defRPr>
              </a:lvl1pPr>
            </a:lstStyle>
            <a:p>
              <a:pPr lvl="0" algn="ctr">
                <a:defRPr/>
              </a:pPr>
              <a:r>
                <a:rPr lang="zh-CN" altLang="en-US" b="0" dirty="0">
                  <a:solidFill>
                    <a:prstClr val="white">
                      <a:lumMod val="65000"/>
                    </a:prstClr>
                  </a:solidFill>
                  <a:latin typeface="微软雅黑"/>
                  <a:ea typeface="微软雅黑"/>
                </a:rPr>
                <a:t>关键技术</a:t>
              </a:r>
            </a:p>
          </p:txBody>
        </p:sp>
        <p:sp>
          <p:nvSpPr>
            <p:cNvPr id="27" name="文本框 26">
              <a:extLst>
                <a:ext uri="{FF2B5EF4-FFF2-40B4-BE49-F238E27FC236}">
                  <a16:creationId xmlns:a16="http://schemas.microsoft.com/office/drawing/2014/main" id="{145410D0-3964-4A17-82DD-B7A49AD088C5}"/>
                </a:ext>
              </a:extLst>
            </p:cNvPr>
            <p:cNvSpPr txBox="1"/>
            <p:nvPr/>
          </p:nvSpPr>
          <p:spPr>
            <a:xfrm>
              <a:off x="4373440" y="6319420"/>
              <a:ext cx="795116" cy="307777"/>
            </a:xfrm>
            <a:prstGeom prst="rect">
              <a:avLst/>
            </a:prstGeom>
            <a:noFill/>
          </p:spPr>
          <p:txBody>
            <a:bodyPr wrap="none" rtlCol="0">
              <a:spAutoFit/>
            </a:bodyPr>
            <a:lstStyle/>
            <a:p>
              <a:pPr algn="ctr">
                <a:defRPr/>
              </a:pPr>
              <a:r>
                <a:rPr lang="zh-CN" altLang="en-US" sz="1400" b="1" kern="0" dirty="0">
                  <a:latin typeface="微软雅黑"/>
                  <a:ea typeface="微软雅黑"/>
                </a:rPr>
                <a:t>研究方法</a:t>
              </a:r>
            </a:p>
          </p:txBody>
        </p:sp>
        <p:sp>
          <p:nvSpPr>
            <p:cNvPr id="28" name="文本框 27">
              <a:extLst>
                <a:ext uri="{FF2B5EF4-FFF2-40B4-BE49-F238E27FC236}">
                  <a16:creationId xmlns:a16="http://schemas.microsoft.com/office/drawing/2014/main" id="{F25CAE79-2EC4-45C3-9B5C-D330763FCA48}"/>
                </a:ext>
              </a:extLst>
            </p:cNvPr>
            <p:cNvSpPr txBox="1"/>
            <p:nvPr/>
          </p:nvSpPr>
          <p:spPr>
            <a:xfrm>
              <a:off x="5800855" y="6319420"/>
              <a:ext cx="79511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A6A6A6"/>
                  </a:solidFill>
                  <a:effectLst/>
                  <a:uLnTx/>
                  <a:uFillTx/>
                  <a:latin typeface="Times New Roman" panose="02020603050405020304" pitchFamily="18" charset="0"/>
                  <a:ea typeface="微软雅黑"/>
                  <a:cs typeface="Times New Roman" panose="02020603050405020304" pitchFamily="18" charset="0"/>
                </a:rPr>
                <a:t>成果展示</a:t>
              </a:r>
            </a:p>
          </p:txBody>
        </p:sp>
        <p:sp>
          <p:nvSpPr>
            <p:cNvPr id="30" name="文本框 29">
              <a:extLst>
                <a:ext uri="{FF2B5EF4-FFF2-40B4-BE49-F238E27FC236}">
                  <a16:creationId xmlns:a16="http://schemas.microsoft.com/office/drawing/2014/main" id="{7F84764C-FFBA-4598-B8C2-A18EEA4C5B9C}"/>
                </a:ext>
              </a:extLst>
            </p:cNvPr>
            <p:cNvSpPr txBox="1"/>
            <p:nvPr/>
          </p:nvSpPr>
          <p:spPr>
            <a:xfrm>
              <a:off x="7228271" y="6319420"/>
              <a:ext cx="95323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总结与展望</a:t>
              </a:r>
            </a:p>
          </p:txBody>
        </p:sp>
        <p:sp>
          <p:nvSpPr>
            <p:cNvPr id="31" name="文本框 30">
              <a:extLst>
                <a:ext uri="{FF2B5EF4-FFF2-40B4-BE49-F238E27FC236}">
                  <a16:creationId xmlns:a16="http://schemas.microsoft.com/office/drawing/2014/main" id="{64B8E7B7-17B7-41F5-9804-BC853261AF8A}"/>
                </a:ext>
              </a:extLst>
            </p:cNvPr>
            <p:cNvSpPr txBox="1"/>
            <p:nvPr/>
          </p:nvSpPr>
          <p:spPr>
            <a:xfrm>
              <a:off x="8514603" y="6319419"/>
              <a:ext cx="4788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致谢</a:t>
              </a:r>
            </a:p>
          </p:txBody>
        </p:sp>
      </p:grpSp>
    </p:spTree>
    <p:extLst>
      <p:ext uri="{BB962C8B-B14F-4D97-AF65-F5344CB8AC3E}">
        <p14:creationId xmlns:p14="http://schemas.microsoft.com/office/powerpoint/2010/main" val="3541244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3637BAC-F87B-454D-AA26-C2A06F5C59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763" t="2784" b="2701"/>
          <a:stretch/>
        </p:blipFill>
        <p:spPr>
          <a:xfrm>
            <a:off x="2008556" y="2513463"/>
            <a:ext cx="1837402" cy="1820074"/>
          </a:xfrm>
          <a:prstGeom prst="rect">
            <a:avLst/>
          </a:prstGeom>
        </p:spPr>
      </p:pic>
      <p:cxnSp>
        <p:nvCxnSpPr>
          <p:cNvPr id="63" name="直接连接符 62">
            <a:extLst>
              <a:ext uri="{FF2B5EF4-FFF2-40B4-BE49-F238E27FC236}">
                <a16:creationId xmlns:a16="http://schemas.microsoft.com/office/drawing/2014/main" id="{21182675-BD1B-4BCC-82E2-DF21C299FB9D}"/>
              </a:ext>
            </a:extLst>
          </p:cNvPr>
          <p:cNvCxnSpPr/>
          <p:nvPr/>
        </p:nvCxnSpPr>
        <p:spPr>
          <a:xfrm>
            <a:off x="4286250" y="2266950"/>
            <a:ext cx="0" cy="232410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4">
            <a:extLst>
              <a:ext uri="{FF2B5EF4-FFF2-40B4-BE49-F238E27FC236}">
                <a16:creationId xmlns:a16="http://schemas.microsoft.com/office/drawing/2014/main" id="{D88E74C0-EB4F-4C4E-990F-7DCF72B22A48}"/>
              </a:ext>
            </a:extLst>
          </p:cNvPr>
          <p:cNvSpPr txBox="1"/>
          <p:nvPr/>
        </p:nvSpPr>
        <p:spPr>
          <a:xfrm>
            <a:off x="4710158" y="2333963"/>
            <a:ext cx="6016061" cy="684785"/>
          </a:xfrm>
          <a:prstGeom prst="rect">
            <a:avLst/>
          </a:prstGeom>
          <a:noFill/>
        </p:spPr>
        <p:txBody>
          <a:bodyPr wrap="square" lIns="68562" tIns="34281" rIns="68562" bIns="34281"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r>
              <a:rPr lang="en-US" altLang="zh-CN" sz="4000" b="1" dirty="0">
                <a:solidFill>
                  <a:srgbClr val="0070C0"/>
                </a:solidFill>
              </a:rPr>
              <a:t>4</a:t>
            </a:r>
            <a:r>
              <a:rPr lang="zh-CN" altLang="en-US" sz="4000" b="1" dirty="0">
                <a:solidFill>
                  <a:srgbClr val="0070C0"/>
                </a:solidFill>
                <a:latin typeface="微软雅黑" panose="020B0503020204020204" pitchFamily="34" charset="-122"/>
                <a:ea typeface="微软雅黑" panose="020B0503020204020204" pitchFamily="34" charset="-122"/>
              </a:rPr>
              <a:t>、成果展示</a:t>
            </a:r>
          </a:p>
        </p:txBody>
      </p:sp>
      <p:sp>
        <p:nvSpPr>
          <p:cNvPr id="15" name="椭圆 14">
            <a:extLst>
              <a:ext uri="{FF2B5EF4-FFF2-40B4-BE49-F238E27FC236}">
                <a16:creationId xmlns:a16="http://schemas.microsoft.com/office/drawing/2014/main" id="{94773981-7380-40E8-A72D-B0950D7B37ED}"/>
              </a:ext>
            </a:extLst>
          </p:cNvPr>
          <p:cNvSpPr/>
          <p:nvPr/>
        </p:nvSpPr>
        <p:spPr>
          <a:xfrm>
            <a:off x="4914900" y="3508173"/>
            <a:ext cx="216000" cy="216000"/>
          </a:xfrm>
          <a:prstGeom prst="ellipse">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6" name="文本框 15">
            <a:extLst>
              <a:ext uri="{FF2B5EF4-FFF2-40B4-BE49-F238E27FC236}">
                <a16:creationId xmlns:a16="http://schemas.microsoft.com/office/drawing/2014/main" id="{45818858-76D7-4DA7-B882-09BE649D3C39}"/>
              </a:ext>
            </a:extLst>
          </p:cNvPr>
          <p:cNvSpPr txBox="1"/>
          <p:nvPr/>
        </p:nvSpPr>
        <p:spPr>
          <a:xfrm>
            <a:off x="5152616" y="3431507"/>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系统展示</a:t>
            </a:r>
          </a:p>
        </p:txBody>
      </p:sp>
      <p:sp>
        <p:nvSpPr>
          <p:cNvPr id="17" name="椭圆 16">
            <a:extLst>
              <a:ext uri="{FF2B5EF4-FFF2-40B4-BE49-F238E27FC236}">
                <a16:creationId xmlns:a16="http://schemas.microsoft.com/office/drawing/2014/main" id="{D69979DA-2F2A-4198-957A-E079F7D3A3BD}"/>
              </a:ext>
            </a:extLst>
          </p:cNvPr>
          <p:cNvSpPr/>
          <p:nvPr/>
        </p:nvSpPr>
        <p:spPr>
          <a:xfrm>
            <a:off x="7449053" y="3508173"/>
            <a:ext cx="216000" cy="216000"/>
          </a:xfrm>
          <a:prstGeom prst="ellipse">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8" name="文本框 17">
            <a:extLst>
              <a:ext uri="{FF2B5EF4-FFF2-40B4-BE49-F238E27FC236}">
                <a16:creationId xmlns:a16="http://schemas.microsoft.com/office/drawing/2014/main" id="{17CCC5F1-9804-4A11-8FEA-C7EFDF234F5F}"/>
              </a:ext>
            </a:extLst>
          </p:cNvPr>
          <p:cNvSpPr txBox="1"/>
          <p:nvPr/>
        </p:nvSpPr>
        <p:spPr>
          <a:xfrm>
            <a:off x="7686769" y="3431507"/>
            <a:ext cx="2492990" cy="707886"/>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数据分析可视化展示</a:t>
            </a:r>
          </a:p>
          <a:p>
            <a:endParaRPr lang="zh-CN" altLang="en-US" sz="2000" dirty="0">
              <a:latin typeface="微软雅黑" panose="020B0503020204020204" pitchFamily="34" charset="-122"/>
              <a:ea typeface="微软雅黑" panose="020B0503020204020204" pitchFamily="34" charset="-122"/>
            </a:endParaRPr>
          </a:p>
        </p:txBody>
      </p:sp>
      <p:sp>
        <p:nvSpPr>
          <p:cNvPr id="19" name="椭圆 18">
            <a:extLst>
              <a:ext uri="{FF2B5EF4-FFF2-40B4-BE49-F238E27FC236}">
                <a16:creationId xmlns:a16="http://schemas.microsoft.com/office/drawing/2014/main" id="{DBAD06E7-3664-4292-B63F-AD4D1934986A}"/>
              </a:ext>
            </a:extLst>
          </p:cNvPr>
          <p:cNvSpPr/>
          <p:nvPr/>
        </p:nvSpPr>
        <p:spPr>
          <a:xfrm>
            <a:off x="4914900" y="4029143"/>
            <a:ext cx="216000" cy="216000"/>
          </a:xfrm>
          <a:prstGeom prst="ellipse">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20" name="文本框 19">
            <a:extLst>
              <a:ext uri="{FF2B5EF4-FFF2-40B4-BE49-F238E27FC236}">
                <a16:creationId xmlns:a16="http://schemas.microsoft.com/office/drawing/2014/main" id="{C3936A89-EE34-46CC-BA6C-A353A6CC92A2}"/>
              </a:ext>
            </a:extLst>
          </p:cNvPr>
          <p:cNvSpPr txBox="1"/>
          <p:nvPr/>
        </p:nvSpPr>
        <p:spPr>
          <a:xfrm>
            <a:off x="5152616" y="3952477"/>
            <a:ext cx="146706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可视化展示</a:t>
            </a:r>
          </a:p>
        </p:txBody>
      </p:sp>
    </p:spTree>
    <p:extLst>
      <p:ext uri="{BB962C8B-B14F-4D97-AF65-F5344CB8AC3E}">
        <p14:creationId xmlns:p14="http://schemas.microsoft.com/office/powerpoint/2010/main" val="2789342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9B43D6F6-8184-46A0-A929-3DF2D2CAD4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7988" y="0"/>
            <a:ext cx="1134500" cy="1122744"/>
          </a:xfrm>
          <a:prstGeom prst="rect">
            <a:avLst/>
          </a:prstGeom>
          <a:effectLst>
            <a:outerShdw blurRad="50800" dist="38100" dir="2700000" algn="tl" rotWithShape="0">
              <a:schemeClr val="bg1">
                <a:alpha val="40000"/>
              </a:schemeClr>
            </a:outerShdw>
          </a:effectLst>
        </p:spPr>
      </p:pic>
      <p:sp>
        <p:nvSpPr>
          <p:cNvPr id="9" name="文本框 8">
            <a:extLst>
              <a:ext uri="{FF2B5EF4-FFF2-40B4-BE49-F238E27FC236}">
                <a16:creationId xmlns:a16="http://schemas.microsoft.com/office/drawing/2014/main" id="{98EE3181-B82A-4F4B-9997-351EEB8D89CA}"/>
              </a:ext>
            </a:extLst>
          </p:cNvPr>
          <p:cNvSpPr txBox="1"/>
          <p:nvPr/>
        </p:nvSpPr>
        <p:spPr>
          <a:xfrm>
            <a:off x="378989" y="299762"/>
            <a:ext cx="6306483" cy="523220"/>
          </a:xfrm>
          <a:prstGeom prst="rect">
            <a:avLst/>
          </a:prstGeom>
          <a:noFill/>
        </p:spPr>
        <p:txBody>
          <a:bodyPr wrap="square" rtlCol="0">
            <a:spAutoFit/>
          </a:bodyPr>
          <a:lstStyle/>
          <a:p>
            <a:r>
              <a:rPr lang="en-US" altLang="zh-CN" sz="2800" dirty="0">
                <a:solidFill>
                  <a:schemeClr val="bg1"/>
                </a:solidFill>
              </a:rPr>
              <a:t>DGL</a:t>
            </a:r>
            <a:r>
              <a:rPr lang="zh-CN" altLang="en-US" sz="2800" dirty="0">
                <a:solidFill>
                  <a:schemeClr val="bg1"/>
                </a:solidFill>
              </a:rPr>
              <a:t>异质图可视化展示</a:t>
            </a:r>
          </a:p>
        </p:txBody>
      </p:sp>
      <p:sp>
        <p:nvSpPr>
          <p:cNvPr id="2" name="Rectangle 2">
            <a:extLst>
              <a:ext uri="{FF2B5EF4-FFF2-40B4-BE49-F238E27FC236}">
                <a16:creationId xmlns:a16="http://schemas.microsoft.com/office/drawing/2014/main" id="{10D74BFF-022A-4F6F-88AD-8CB3A1740BEC}"/>
              </a:ext>
            </a:extLst>
          </p:cNvPr>
          <p:cNvSpPr>
            <a:spLocks noChangeArrowheads="1"/>
          </p:cNvSpPr>
          <p:nvPr/>
        </p:nvSpPr>
        <p:spPr bwMode="auto">
          <a:xfrm>
            <a:off x="1364545" y="32947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8">
            <a:extLst>
              <a:ext uri="{FF2B5EF4-FFF2-40B4-BE49-F238E27FC236}">
                <a16:creationId xmlns:a16="http://schemas.microsoft.com/office/drawing/2014/main" id="{3AD5D9BB-79D5-5C35-CFED-AC59C6B794E0}"/>
              </a:ext>
            </a:extLst>
          </p:cNvPr>
          <p:cNvSpPr>
            <a:spLocks noChangeArrowheads="1"/>
          </p:cNvSpPr>
          <p:nvPr/>
        </p:nvSpPr>
        <p:spPr bwMode="auto">
          <a:xfrm>
            <a:off x="2305849" y="32894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F468EB18-D0D0-42A1-9490-592409908C5F}"/>
              </a:ext>
            </a:extLst>
          </p:cNvPr>
          <p:cNvPicPr>
            <a:picLocks noChangeAspect="1"/>
          </p:cNvPicPr>
          <p:nvPr/>
        </p:nvPicPr>
        <p:blipFill>
          <a:blip r:embed="rId4"/>
          <a:stretch>
            <a:fillRect/>
          </a:stretch>
        </p:blipFill>
        <p:spPr>
          <a:xfrm>
            <a:off x="1906878" y="1113489"/>
            <a:ext cx="8823468" cy="2063599"/>
          </a:xfrm>
          <a:prstGeom prst="rect">
            <a:avLst/>
          </a:prstGeom>
        </p:spPr>
      </p:pic>
      <p:sp>
        <p:nvSpPr>
          <p:cNvPr id="27" name="文本框 26">
            <a:extLst>
              <a:ext uri="{FF2B5EF4-FFF2-40B4-BE49-F238E27FC236}">
                <a16:creationId xmlns:a16="http://schemas.microsoft.com/office/drawing/2014/main" id="{9CB7E07C-B75F-4A78-A646-E3291300EBC4}"/>
              </a:ext>
            </a:extLst>
          </p:cNvPr>
          <p:cNvSpPr txBox="1"/>
          <p:nvPr/>
        </p:nvSpPr>
        <p:spPr>
          <a:xfrm>
            <a:off x="505837" y="3242797"/>
            <a:ext cx="6368583" cy="646331"/>
          </a:xfrm>
          <a:prstGeom prst="rect">
            <a:avLst/>
          </a:prstGeom>
          <a:noFill/>
        </p:spPr>
        <p:txBody>
          <a:bodyPr wrap="square">
            <a:spAutoFit/>
          </a:bodyPr>
          <a:lstStyle/>
          <a:p>
            <a:pPr indent="266700" algn="just"/>
            <a:r>
              <a:rPr lang="zh-CN" altLang="en-US" kern="100" dirty="0">
                <a:effectLst/>
                <a:latin typeface="Times New Roman" panose="02020603050405020304" pitchFamily="18" charset="0"/>
                <a:ea typeface="宋体" panose="02010600030101010101" pitchFamily="2" charset="-122"/>
              </a:rPr>
              <a:t>使用</a:t>
            </a:r>
            <a:r>
              <a:rPr lang="en-US" altLang="zh-CN" kern="100" dirty="0" err="1">
                <a:effectLst/>
                <a:latin typeface="Times New Roman" panose="02020603050405020304" pitchFamily="18" charset="0"/>
                <a:ea typeface="宋体" panose="02010600030101010101" pitchFamily="2" charset="-122"/>
              </a:rPr>
              <a:t>networkx</a:t>
            </a:r>
            <a:r>
              <a:rPr lang="zh-CN" altLang="en-US" kern="100" dirty="0">
                <a:effectLst/>
                <a:latin typeface="Times New Roman" panose="02020603050405020304" pitchFamily="18" charset="0"/>
                <a:ea typeface="宋体" panose="02010600030101010101" pitchFamily="2" charset="-122"/>
              </a:rPr>
              <a:t>将异构图转化成同构图进行可视化，因为结点过多，所以只选取了</a:t>
            </a:r>
            <a:r>
              <a:rPr lang="en-US" altLang="zh-CN" kern="100" dirty="0">
                <a:effectLst/>
                <a:latin typeface="Times New Roman" panose="02020603050405020304" pitchFamily="18" charset="0"/>
                <a:ea typeface="宋体" panose="02010600030101010101" pitchFamily="2" charset="-122"/>
              </a:rPr>
              <a:t>20</a:t>
            </a:r>
            <a:r>
              <a:rPr lang="zh-CN" altLang="en-US" kern="100" dirty="0">
                <a:effectLst/>
                <a:latin typeface="Times New Roman" panose="02020603050405020304" pitchFamily="18" charset="0"/>
                <a:ea typeface="宋体" panose="02010600030101010101" pitchFamily="2" charset="-122"/>
              </a:rPr>
              <a:t>个结点进行可视化：</a:t>
            </a:r>
            <a:endParaRPr lang="zh-CN" altLang="zh-CN" kern="100" dirty="0">
              <a:effectLst/>
              <a:latin typeface="Times New Roman" panose="02020603050405020304" pitchFamily="18" charset="0"/>
              <a:ea typeface="宋体" panose="02010600030101010101" pitchFamily="2" charset="-122"/>
            </a:endParaRPr>
          </a:p>
        </p:txBody>
      </p:sp>
      <p:pic>
        <p:nvPicPr>
          <p:cNvPr id="15" name="图片 14">
            <a:extLst>
              <a:ext uri="{FF2B5EF4-FFF2-40B4-BE49-F238E27FC236}">
                <a16:creationId xmlns:a16="http://schemas.microsoft.com/office/drawing/2014/main" id="{949166C2-81F1-4C31-BA87-0F652E2D4ADA}"/>
              </a:ext>
            </a:extLst>
          </p:cNvPr>
          <p:cNvPicPr>
            <a:picLocks noChangeAspect="1"/>
          </p:cNvPicPr>
          <p:nvPr/>
        </p:nvPicPr>
        <p:blipFill>
          <a:blip r:embed="rId5"/>
          <a:stretch>
            <a:fillRect/>
          </a:stretch>
        </p:blipFill>
        <p:spPr>
          <a:xfrm>
            <a:off x="815838" y="3931190"/>
            <a:ext cx="5968422" cy="2060403"/>
          </a:xfrm>
          <a:prstGeom prst="rect">
            <a:avLst/>
          </a:prstGeom>
        </p:spPr>
      </p:pic>
      <p:grpSp>
        <p:nvGrpSpPr>
          <p:cNvPr id="25" name="组合 24">
            <a:extLst>
              <a:ext uri="{FF2B5EF4-FFF2-40B4-BE49-F238E27FC236}">
                <a16:creationId xmlns:a16="http://schemas.microsoft.com/office/drawing/2014/main" id="{7BF2268D-8748-4C32-ABDF-881A4AD0DFBD}"/>
              </a:ext>
            </a:extLst>
          </p:cNvPr>
          <p:cNvGrpSpPr/>
          <p:nvPr/>
        </p:nvGrpSpPr>
        <p:grpSpPr>
          <a:xfrm>
            <a:off x="2442583" y="6372169"/>
            <a:ext cx="7695974" cy="319809"/>
            <a:chOff x="2215547" y="6307388"/>
            <a:chExt cx="6777933" cy="319809"/>
          </a:xfrm>
        </p:grpSpPr>
        <p:sp>
          <p:nvSpPr>
            <p:cNvPr id="26" name="文本框 25">
              <a:extLst>
                <a:ext uri="{FF2B5EF4-FFF2-40B4-BE49-F238E27FC236}">
                  <a16:creationId xmlns:a16="http://schemas.microsoft.com/office/drawing/2014/main" id="{30E07496-90E8-447D-8B38-09E54B35061E}"/>
                </a:ext>
              </a:extLst>
            </p:cNvPr>
            <p:cNvSpPr txBox="1"/>
            <p:nvPr/>
          </p:nvSpPr>
          <p:spPr>
            <a:xfrm>
              <a:off x="2215547" y="6307388"/>
              <a:ext cx="478877"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algn="ctr">
                <a:defRPr/>
              </a:pPr>
              <a:r>
                <a:rPr lang="zh-CN" altLang="en-US" dirty="0">
                  <a:latin typeface="微软雅黑"/>
                  <a:ea typeface="微软雅黑"/>
                </a:rPr>
                <a:t>绪论</a:t>
              </a:r>
            </a:p>
          </p:txBody>
        </p:sp>
        <p:sp>
          <p:nvSpPr>
            <p:cNvPr id="28" name="文本框 27">
              <a:extLst>
                <a:ext uri="{FF2B5EF4-FFF2-40B4-BE49-F238E27FC236}">
                  <a16:creationId xmlns:a16="http://schemas.microsoft.com/office/drawing/2014/main" id="{E5DA5864-F7AE-4C5A-920D-B77124EAEE5D}"/>
                </a:ext>
              </a:extLst>
            </p:cNvPr>
            <p:cNvSpPr txBox="1"/>
            <p:nvPr/>
          </p:nvSpPr>
          <p:spPr>
            <a:xfrm>
              <a:off x="3136374" y="6307388"/>
              <a:ext cx="79511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b="1" i="0" u="none" strike="noStrike" kern="0" cap="none" spc="0" normalizeH="0" baseline="0">
                  <a:ln>
                    <a:noFill/>
                  </a:ln>
                  <a:solidFill>
                    <a:prstClr val="black"/>
                  </a:solidFill>
                  <a:effectLst/>
                  <a:uLnTx/>
                  <a:uFillTx/>
                  <a:latin typeface="+mn-ea"/>
                </a:defRPr>
              </a:lvl1pPr>
            </a:lstStyle>
            <a:p>
              <a:pPr lvl="0" algn="ctr">
                <a:defRPr/>
              </a:pPr>
              <a:r>
                <a:rPr lang="zh-CN" altLang="en-US" b="0" dirty="0">
                  <a:solidFill>
                    <a:prstClr val="white">
                      <a:lumMod val="65000"/>
                    </a:prstClr>
                  </a:solidFill>
                  <a:latin typeface="微软雅黑"/>
                  <a:ea typeface="微软雅黑"/>
                </a:rPr>
                <a:t>关键技术</a:t>
              </a:r>
            </a:p>
          </p:txBody>
        </p:sp>
        <p:sp>
          <p:nvSpPr>
            <p:cNvPr id="29" name="文本框 28">
              <a:extLst>
                <a:ext uri="{FF2B5EF4-FFF2-40B4-BE49-F238E27FC236}">
                  <a16:creationId xmlns:a16="http://schemas.microsoft.com/office/drawing/2014/main" id="{75F7BE9A-2431-4615-A7F7-B06F898C6389}"/>
                </a:ext>
              </a:extLst>
            </p:cNvPr>
            <p:cNvSpPr txBox="1"/>
            <p:nvPr/>
          </p:nvSpPr>
          <p:spPr>
            <a:xfrm>
              <a:off x="4373440" y="6319420"/>
              <a:ext cx="795116" cy="307777"/>
            </a:xfrm>
            <a:prstGeom prst="rect">
              <a:avLst/>
            </a:prstGeom>
            <a:noFill/>
          </p:spPr>
          <p:txBody>
            <a:bodyPr wrap="none" rtlCol="0">
              <a:spAutoFit/>
            </a:bodyPr>
            <a:lstStyle/>
            <a:p>
              <a:pPr algn="ctr">
                <a:defRPr/>
              </a:pPr>
              <a:r>
                <a:rPr lang="zh-CN" altLang="en-US" sz="1400" kern="0" dirty="0">
                  <a:solidFill>
                    <a:prstClr val="white">
                      <a:lumMod val="65000"/>
                    </a:prstClr>
                  </a:solidFill>
                  <a:latin typeface="微软雅黑"/>
                  <a:ea typeface="微软雅黑"/>
                </a:rPr>
                <a:t>研究方法</a:t>
              </a:r>
            </a:p>
          </p:txBody>
        </p:sp>
        <p:sp>
          <p:nvSpPr>
            <p:cNvPr id="30" name="文本框 29">
              <a:extLst>
                <a:ext uri="{FF2B5EF4-FFF2-40B4-BE49-F238E27FC236}">
                  <a16:creationId xmlns:a16="http://schemas.microsoft.com/office/drawing/2014/main" id="{6116A3B0-DFAB-473C-B27F-10340D19D99B}"/>
                </a:ext>
              </a:extLst>
            </p:cNvPr>
            <p:cNvSpPr txBox="1"/>
            <p:nvPr/>
          </p:nvSpPr>
          <p:spPr>
            <a:xfrm>
              <a:off x="5800853" y="6319420"/>
              <a:ext cx="795116" cy="307777"/>
            </a:xfrm>
            <a:prstGeom prst="rect">
              <a:avLst/>
            </a:prstGeom>
            <a:noFill/>
          </p:spPr>
          <p:txBody>
            <a:bodyPr wrap="none" rtlCol="0">
              <a:spAutoFit/>
            </a:bodyPr>
            <a:lstStyle/>
            <a:p>
              <a:pPr marR="0" lvl="0" indent="0" algn="ctr" fontAlgn="auto">
                <a:lnSpc>
                  <a:spcPct val="100000"/>
                </a:lnSpc>
                <a:spcBef>
                  <a:spcPts val="0"/>
                </a:spcBef>
                <a:spcAft>
                  <a:spcPts val="0"/>
                </a:spcAft>
                <a:buClrTx/>
                <a:buSzTx/>
                <a:buFontTx/>
                <a:buNone/>
                <a:tabLst/>
                <a:defRPr/>
              </a:pPr>
              <a:r>
                <a:rPr lang="zh-CN" altLang="en-US" sz="1400" b="1" kern="0" dirty="0">
                  <a:latin typeface="微软雅黑"/>
                  <a:ea typeface="微软雅黑"/>
                </a:rPr>
                <a:t>成果展示</a:t>
              </a:r>
            </a:p>
          </p:txBody>
        </p:sp>
        <p:sp>
          <p:nvSpPr>
            <p:cNvPr id="31" name="文本框 30">
              <a:extLst>
                <a:ext uri="{FF2B5EF4-FFF2-40B4-BE49-F238E27FC236}">
                  <a16:creationId xmlns:a16="http://schemas.microsoft.com/office/drawing/2014/main" id="{F057643F-4527-484A-8DED-E436233D121E}"/>
                </a:ext>
              </a:extLst>
            </p:cNvPr>
            <p:cNvSpPr txBox="1"/>
            <p:nvPr/>
          </p:nvSpPr>
          <p:spPr>
            <a:xfrm>
              <a:off x="7228271" y="6319420"/>
              <a:ext cx="95323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总结与展望</a:t>
              </a:r>
            </a:p>
          </p:txBody>
        </p:sp>
        <p:sp>
          <p:nvSpPr>
            <p:cNvPr id="32" name="文本框 31">
              <a:extLst>
                <a:ext uri="{FF2B5EF4-FFF2-40B4-BE49-F238E27FC236}">
                  <a16:creationId xmlns:a16="http://schemas.microsoft.com/office/drawing/2014/main" id="{E8F90169-983A-49DA-A848-3E2B617FEBE5}"/>
                </a:ext>
              </a:extLst>
            </p:cNvPr>
            <p:cNvSpPr txBox="1"/>
            <p:nvPr/>
          </p:nvSpPr>
          <p:spPr>
            <a:xfrm>
              <a:off x="8514603" y="6319419"/>
              <a:ext cx="4788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致谢</a:t>
              </a:r>
            </a:p>
          </p:txBody>
        </p:sp>
      </p:grpSp>
      <p:pic>
        <p:nvPicPr>
          <p:cNvPr id="4" name="图片 3">
            <a:extLst>
              <a:ext uri="{FF2B5EF4-FFF2-40B4-BE49-F238E27FC236}">
                <a16:creationId xmlns:a16="http://schemas.microsoft.com/office/drawing/2014/main" id="{2EF5E3A3-0263-4FF8-B437-FF8FD3D4279B}"/>
              </a:ext>
            </a:extLst>
          </p:cNvPr>
          <p:cNvPicPr>
            <a:picLocks noChangeAspect="1"/>
          </p:cNvPicPr>
          <p:nvPr/>
        </p:nvPicPr>
        <p:blipFill>
          <a:blip r:embed="rId6"/>
          <a:stretch>
            <a:fillRect/>
          </a:stretch>
        </p:blipFill>
        <p:spPr>
          <a:xfrm>
            <a:off x="6784260" y="2726508"/>
            <a:ext cx="4640976" cy="3430002"/>
          </a:xfrm>
          <a:prstGeom prst="rect">
            <a:avLst/>
          </a:prstGeom>
        </p:spPr>
      </p:pic>
    </p:spTree>
    <p:extLst>
      <p:ext uri="{BB962C8B-B14F-4D97-AF65-F5344CB8AC3E}">
        <p14:creationId xmlns:p14="http://schemas.microsoft.com/office/powerpoint/2010/main" val="3229776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9B43D6F6-8184-46A0-A929-3DF2D2CAD4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7988" y="0"/>
            <a:ext cx="1134500" cy="1122744"/>
          </a:xfrm>
          <a:prstGeom prst="rect">
            <a:avLst/>
          </a:prstGeom>
          <a:effectLst>
            <a:outerShdw blurRad="50800" dist="38100" dir="2700000" algn="tl" rotWithShape="0">
              <a:schemeClr val="bg1">
                <a:alpha val="40000"/>
              </a:schemeClr>
            </a:outerShdw>
          </a:effectLst>
        </p:spPr>
      </p:pic>
      <p:sp>
        <p:nvSpPr>
          <p:cNvPr id="9" name="文本框 8">
            <a:extLst>
              <a:ext uri="{FF2B5EF4-FFF2-40B4-BE49-F238E27FC236}">
                <a16:creationId xmlns:a16="http://schemas.microsoft.com/office/drawing/2014/main" id="{98EE3181-B82A-4F4B-9997-351EEB8D89CA}"/>
              </a:ext>
            </a:extLst>
          </p:cNvPr>
          <p:cNvSpPr txBox="1"/>
          <p:nvPr/>
        </p:nvSpPr>
        <p:spPr>
          <a:xfrm>
            <a:off x="378989" y="299762"/>
            <a:ext cx="6306483" cy="523220"/>
          </a:xfrm>
          <a:prstGeom prst="rect">
            <a:avLst/>
          </a:prstGeom>
          <a:noFill/>
        </p:spPr>
        <p:txBody>
          <a:bodyPr wrap="square" rtlCol="0">
            <a:spAutoFit/>
          </a:bodyPr>
          <a:lstStyle/>
          <a:p>
            <a:r>
              <a:rPr lang="en-US" altLang="zh-CN" sz="2800" dirty="0">
                <a:solidFill>
                  <a:schemeClr val="bg1"/>
                </a:solidFill>
              </a:rPr>
              <a:t>DGL</a:t>
            </a:r>
            <a:r>
              <a:rPr lang="zh-CN" altLang="en-US" sz="2800" dirty="0">
                <a:solidFill>
                  <a:schemeClr val="bg1"/>
                </a:solidFill>
              </a:rPr>
              <a:t>异质图可视化展示</a:t>
            </a:r>
          </a:p>
        </p:txBody>
      </p:sp>
      <p:sp>
        <p:nvSpPr>
          <p:cNvPr id="2" name="Rectangle 2">
            <a:extLst>
              <a:ext uri="{FF2B5EF4-FFF2-40B4-BE49-F238E27FC236}">
                <a16:creationId xmlns:a16="http://schemas.microsoft.com/office/drawing/2014/main" id="{10D74BFF-022A-4F6F-88AD-8CB3A1740BEC}"/>
              </a:ext>
            </a:extLst>
          </p:cNvPr>
          <p:cNvSpPr>
            <a:spLocks noChangeArrowheads="1"/>
          </p:cNvSpPr>
          <p:nvPr/>
        </p:nvSpPr>
        <p:spPr bwMode="auto">
          <a:xfrm>
            <a:off x="1364545" y="32947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8">
            <a:extLst>
              <a:ext uri="{FF2B5EF4-FFF2-40B4-BE49-F238E27FC236}">
                <a16:creationId xmlns:a16="http://schemas.microsoft.com/office/drawing/2014/main" id="{3AD5D9BB-79D5-5C35-CFED-AC59C6B794E0}"/>
              </a:ext>
            </a:extLst>
          </p:cNvPr>
          <p:cNvSpPr>
            <a:spLocks noChangeArrowheads="1"/>
          </p:cNvSpPr>
          <p:nvPr/>
        </p:nvSpPr>
        <p:spPr bwMode="auto">
          <a:xfrm>
            <a:off x="2305849" y="32894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文本框 26">
            <a:extLst>
              <a:ext uri="{FF2B5EF4-FFF2-40B4-BE49-F238E27FC236}">
                <a16:creationId xmlns:a16="http://schemas.microsoft.com/office/drawing/2014/main" id="{9CB7E07C-B75F-4A78-A646-E3291300EBC4}"/>
              </a:ext>
            </a:extLst>
          </p:cNvPr>
          <p:cNvSpPr txBox="1"/>
          <p:nvPr/>
        </p:nvSpPr>
        <p:spPr>
          <a:xfrm>
            <a:off x="264119" y="1255032"/>
            <a:ext cx="7354517" cy="400110"/>
          </a:xfrm>
          <a:prstGeom prst="rect">
            <a:avLst/>
          </a:prstGeom>
          <a:noFill/>
        </p:spPr>
        <p:txBody>
          <a:bodyPr wrap="square">
            <a:spAutoFit/>
          </a:bodyPr>
          <a:lstStyle/>
          <a:p>
            <a:pPr indent="266700" algn="just"/>
            <a:r>
              <a:rPr lang="zh-CN" altLang="en-US" sz="2000" kern="100" dirty="0">
                <a:latin typeface="Times New Roman" panose="02020603050405020304" pitchFamily="18" charset="0"/>
                <a:ea typeface="宋体" panose="02010600030101010101" pitchFamily="2" charset="-122"/>
              </a:rPr>
              <a:t>使用新设计的算法直接</a:t>
            </a:r>
            <a:r>
              <a:rPr lang="zh-CN" altLang="en-US" sz="2000" kern="100" dirty="0">
                <a:effectLst/>
                <a:latin typeface="Times New Roman" panose="02020603050405020304" pitchFamily="18" charset="0"/>
                <a:ea typeface="宋体" panose="02010600030101010101" pitchFamily="2" charset="-122"/>
              </a:rPr>
              <a:t>进行异质图可视化：</a:t>
            </a:r>
            <a:endParaRPr lang="zh-CN" altLang="zh-CN" sz="2000" kern="100" dirty="0">
              <a:effectLst/>
              <a:latin typeface="Times New Roman" panose="02020603050405020304" pitchFamily="18" charset="0"/>
              <a:ea typeface="宋体" panose="02010600030101010101" pitchFamily="2" charset="-122"/>
            </a:endParaRPr>
          </a:p>
        </p:txBody>
      </p:sp>
      <p:pic>
        <p:nvPicPr>
          <p:cNvPr id="5" name="图片 4">
            <a:extLst>
              <a:ext uri="{FF2B5EF4-FFF2-40B4-BE49-F238E27FC236}">
                <a16:creationId xmlns:a16="http://schemas.microsoft.com/office/drawing/2014/main" id="{2295E3FC-D7FC-482B-9A77-CB4AEACB6F3E}"/>
              </a:ext>
            </a:extLst>
          </p:cNvPr>
          <p:cNvPicPr>
            <a:picLocks noChangeAspect="1"/>
          </p:cNvPicPr>
          <p:nvPr/>
        </p:nvPicPr>
        <p:blipFill>
          <a:blip r:embed="rId4"/>
          <a:stretch>
            <a:fillRect/>
          </a:stretch>
        </p:blipFill>
        <p:spPr>
          <a:xfrm>
            <a:off x="2310913" y="1739308"/>
            <a:ext cx="7155827" cy="4322235"/>
          </a:xfrm>
          <a:prstGeom prst="rect">
            <a:avLst/>
          </a:prstGeom>
        </p:spPr>
      </p:pic>
      <p:grpSp>
        <p:nvGrpSpPr>
          <p:cNvPr id="23" name="组合 22">
            <a:extLst>
              <a:ext uri="{FF2B5EF4-FFF2-40B4-BE49-F238E27FC236}">
                <a16:creationId xmlns:a16="http://schemas.microsoft.com/office/drawing/2014/main" id="{CA73BF57-CADB-4031-8FB5-C236215E5146}"/>
              </a:ext>
            </a:extLst>
          </p:cNvPr>
          <p:cNvGrpSpPr/>
          <p:nvPr/>
        </p:nvGrpSpPr>
        <p:grpSpPr>
          <a:xfrm>
            <a:off x="2442583" y="6372169"/>
            <a:ext cx="7695974" cy="319809"/>
            <a:chOff x="2215547" y="6307388"/>
            <a:chExt cx="6777933" cy="319809"/>
          </a:xfrm>
        </p:grpSpPr>
        <p:sp>
          <p:nvSpPr>
            <p:cNvPr id="24" name="文本框 23">
              <a:extLst>
                <a:ext uri="{FF2B5EF4-FFF2-40B4-BE49-F238E27FC236}">
                  <a16:creationId xmlns:a16="http://schemas.microsoft.com/office/drawing/2014/main" id="{878276CD-91DC-4C33-AE40-FB1F63A5D3B6}"/>
                </a:ext>
              </a:extLst>
            </p:cNvPr>
            <p:cNvSpPr txBox="1"/>
            <p:nvPr/>
          </p:nvSpPr>
          <p:spPr>
            <a:xfrm>
              <a:off x="2215547" y="6307388"/>
              <a:ext cx="478877"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algn="ctr">
                <a:defRPr/>
              </a:pPr>
              <a:r>
                <a:rPr lang="zh-CN" altLang="en-US" dirty="0">
                  <a:latin typeface="微软雅黑"/>
                  <a:ea typeface="微软雅黑"/>
                </a:rPr>
                <a:t>绪论</a:t>
              </a:r>
            </a:p>
          </p:txBody>
        </p:sp>
        <p:sp>
          <p:nvSpPr>
            <p:cNvPr id="25" name="文本框 24">
              <a:extLst>
                <a:ext uri="{FF2B5EF4-FFF2-40B4-BE49-F238E27FC236}">
                  <a16:creationId xmlns:a16="http://schemas.microsoft.com/office/drawing/2014/main" id="{919C9DEA-3A83-4740-B561-C26F621F17A3}"/>
                </a:ext>
              </a:extLst>
            </p:cNvPr>
            <p:cNvSpPr txBox="1"/>
            <p:nvPr/>
          </p:nvSpPr>
          <p:spPr>
            <a:xfrm>
              <a:off x="3136374" y="6307388"/>
              <a:ext cx="79511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b="1" i="0" u="none" strike="noStrike" kern="0" cap="none" spc="0" normalizeH="0" baseline="0">
                  <a:ln>
                    <a:noFill/>
                  </a:ln>
                  <a:solidFill>
                    <a:prstClr val="black"/>
                  </a:solidFill>
                  <a:effectLst/>
                  <a:uLnTx/>
                  <a:uFillTx/>
                  <a:latin typeface="+mn-ea"/>
                </a:defRPr>
              </a:lvl1pPr>
            </a:lstStyle>
            <a:p>
              <a:pPr lvl="0" algn="ctr">
                <a:defRPr/>
              </a:pPr>
              <a:r>
                <a:rPr lang="zh-CN" altLang="en-US" b="0" dirty="0">
                  <a:solidFill>
                    <a:prstClr val="white">
                      <a:lumMod val="65000"/>
                    </a:prstClr>
                  </a:solidFill>
                  <a:latin typeface="微软雅黑"/>
                  <a:ea typeface="微软雅黑"/>
                </a:rPr>
                <a:t>关键技术</a:t>
              </a:r>
            </a:p>
          </p:txBody>
        </p:sp>
        <p:sp>
          <p:nvSpPr>
            <p:cNvPr id="26" name="文本框 25">
              <a:extLst>
                <a:ext uri="{FF2B5EF4-FFF2-40B4-BE49-F238E27FC236}">
                  <a16:creationId xmlns:a16="http://schemas.microsoft.com/office/drawing/2014/main" id="{751C8938-F3B3-4E5F-B7CB-A1C1597C8233}"/>
                </a:ext>
              </a:extLst>
            </p:cNvPr>
            <p:cNvSpPr txBox="1"/>
            <p:nvPr/>
          </p:nvSpPr>
          <p:spPr>
            <a:xfrm>
              <a:off x="4373440" y="6319420"/>
              <a:ext cx="795116" cy="307777"/>
            </a:xfrm>
            <a:prstGeom prst="rect">
              <a:avLst/>
            </a:prstGeom>
            <a:noFill/>
          </p:spPr>
          <p:txBody>
            <a:bodyPr wrap="none" rtlCol="0">
              <a:spAutoFit/>
            </a:bodyPr>
            <a:lstStyle/>
            <a:p>
              <a:pPr algn="ctr">
                <a:defRPr/>
              </a:pPr>
              <a:r>
                <a:rPr lang="zh-CN" altLang="en-US" sz="1400" kern="0" dirty="0">
                  <a:solidFill>
                    <a:prstClr val="white">
                      <a:lumMod val="65000"/>
                    </a:prstClr>
                  </a:solidFill>
                  <a:latin typeface="微软雅黑"/>
                  <a:ea typeface="微软雅黑"/>
                </a:rPr>
                <a:t>研究方法</a:t>
              </a:r>
            </a:p>
          </p:txBody>
        </p:sp>
        <p:sp>
          <p:nvSpPr>
            <p:cNvPr id="28" name="文本框 27">
              <a:extLst>
                <a:ext uri="{FF2B5EF4-FFF2-40B4-BE49-F238E27FC236}">
                  <a16:creationId xmlns:a16="http://schemas.microsoft.com/office/drawing/2014/main" id="{F8150B5E-9B73-4C49-8BA4-671888AED181}"/>
                </a:ext>
              </a:extLst>
            </p:cNvPr>
            <p:cNvSpPr txBox="1"/>
            <p:nvPr/>
          </p:nvSpPr>
          <p:spPr>
            <a:xfrm>
              <a:off x="5800853" y="6319420"/>
              <a:ext cx="795116" cy="307777"/>
            </a:xfrm>
            <a:prstGeom prst="rect">
              <a:avLst/>
            </a:prstGeom>
            <a:noFill/>
          </p:spPr>
          <p:txBody>
            <a:bodyPr wrap="none" rtlCol="0">
              <a:spAutoFit/>
            </a:bodyPr>
            <a:lstStyle/>
            <a:p>
              <a:pPr marR="0" lvl="0" indent="0" algn="ctr" fontAlgn="auto">
                <a:lnSpc>
                  <a:spcPct val="100000"/>
                </a:lnSpc>
                <a:spcBef>
                  <a:spcPts val="0"/>
                </a:spcBef>
                <a:spcAft>
                  <a:spcPts val="0"/>
                </a:spcAft>
                <a:buClrTx/>
                <a:buSzTx/>
                <a:buFontTx/>
                <a:buNone/>
                <a:tabLst/>
                <a:defRPr/>
              </a:pPr>
              <a:r>
                <a:rPr lang="zh-CN" altLang="en-US" sz="1400" b="1" kern="0" dirty="0">
                  <a:latin typeface="微软雅黑"/>
                  <a:ea typeface="微软雅黑"/>
                </a:rPr>
                <a:t>成果展示</a:t>
              </a:r>
            </a:p>
          </p:txBody>
        </p:sp>
        <p:sp>
          <p:nvSpPr>
            <p:cNvPr id="29" name="文本框 28">
              <a:extLst>
                <a:ext uri="{FF2B5EF4-FFF2-40B4-BE49-F238E27FC236}">
                  <a16:creationId xmlns:a16="http://schemas.microsoft.com/office/drawing/2014/main" id="{C2F9602C-A075-4A53-9E86-A1BA1A6AFB1E}"/>
                </a:ext>
              </a:extLst>
            </p:cNvPr>
            <p:cNvSpPr txBox="1"/>
            <p:nvPr/>
          </p:nvSpPr>
          <p:spPr>
            <a:xfrm>
              <a:off x="7228271" y="6319420"/>
              <a:ext cx="95323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总结与展望</a:t>
              </a:r>
            </a:p>
          </p:txBody>
        </p:sp>
        <p:sp>
          <p:nvSpPr>
            <p:cNvPr id="30" name="文本框 29">
              <a:extLst>
                <a:ext uri="{FF2B5EF4-FFF2-40B4-BE49-F238E27FC236}">
                  <a16:creationId xmlns:a16="http://schemas.microsoft.com/office/drawing/2014/main" id="{256FF9FE-E6DE-4833-B81B-F45836974373}"/>
                </a:ext>
              </a:extLst>
            </p:cNvPr>
            <p:cNvSpPr txBox="1"/>
            <p:nvPr/>
          </p:nvSpPr>
          <p:spPr>
            <a:xfrm>
              <a:off x="8514603" y="6319419"/>
              <a:ext cx="4788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致谢</a:t>
              </a:r>
            </a:p>
          </p:txBody>
        </p:sp>
      </p:grpSp>
    </p:spTree>
    <p:extLst>
      <p:ext uri="{BB962C8B-B14F-4D97-AF65-F5344CB8AC3E}">
        <p14:creationId xmlns:p14="http://schemas.microsoft.com/office/powerpoint/2010/main" val="1860688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9B43D6F6-8184-46A0-A929-3DF2D2CAD4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7988" y="0"/>
            <a:ext cx="1134500" cy="1122744"/>
          </a:xfrm>
          <a:prstGeom prst="rect">
            <a:avLst/>
          </a:prstGeom>
          <a:effectLst>
            <a:outerShdw blurRad="50800" dist="38100" dir="2700000" algn="tl" rotWithShape="0">
              <a:schemeClr val="bg1">
                <a:alpha val="40000"/>
              </a:schemeClr>
            </a:outerShdw>
          </a:effectLst>
        </p:spPr>
      </p:pic>
      <p:sp>
        <p:nvSpPr>
          <p:cNvPr id="9" name="文本框 8">
            <a:extLst>
              <a:ext uri="{FF2B5EF4-FFF2-40B4-BE49-F238E27FC236}">
                <a16:creationId xmlns:a16="http://schemas.microsoft.com/office/drawing/2014/main" id="{98EE3181-B82A-4F4B-9997-351EEB8D89CA}"/>
              </a:ext>
            </a:extLst>
          </p:cNvPr>
          <p:cNvSpPr txBox="1"/>
          <p:nvPr/>
        </p:nvSpPr>
        <p:spPr>
          <a:xfrm>
            <a:off x="378989" y="299762"/>
            <a:ext cx="6306483" cy="523220"/>
          </a:xfrm>
          <a:prstGeom prst="rect">
            <a:avLst/>
          </a:prstGeom>
          <a:noFill/>
        </p:spPr>
        <p:txBody>
          <a:bodyPr wrap="square" rtlCol="0">
            <a:spAutoFit/>
          </a:bodyPr>
          <a:lstStyle/>
          <a:p>
            <a:r>
              <a:rPr lang="zh-CN" altLang="en-US" sz="2800" dirty="0">
                <a:solidFill>
                  <a:schemeClr val="bg1"/>
                </a:solidFill>
              </a:rPr>
              <a:t>训练过程可视化展示</a:t>
            </a:r>
          </a:p>
        </p:txBody>
      </p:sp>
      <p:sp>
        <p:nvSpPr>
          <p:cNvPr id="18" name="Rectangle 8">
            <a:extLst>
              <a:ext uri="{FF2B5EF4-FFF2-40B4-BE49-F238E27FC236}">
                <a16:creationId xmlns:a16="http://schemas.microsoft.com/office/drawing/2014/main" id="{3AD5D9BB-79D5-5C35-CFED-AC59C6B794E0}"/>
              </a:ext>
            </a:extLst>
          </p:cNvPr>
          <p:cNvSpPr>
            <a:spLocks noChangeArrowheads="1"/>
          </p:cNvSpPr>
          <p:nvPr/>
        </p:nvSpPr>
        <p:spPr bwMode="auto">
          <a:xfrm>
            <a:off x="2305849" y="32894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文本框 26">
            <a:extLst>
              <a:ext uri="{FF2B5EF4-FFF2-40B4-BE49-F238E27FC236}">
                <a16:creationId xmlns:a16="http://schemas.microsoft.com/office/drawing/2014/main" id="{9CB7E07C-B75F-4A78-A646-E3291300EBC4}"/>
              </a:ext>
            </a:extLst>
          </p:cNvPr>
          <p:cNvSpPr txBox="1"/>
          <p:nvPr/>
        </p:nvSpPr>
        <p:spPr>
          <a:xfrm>
            <a:off x="264119" y="1255032"/>
            <a:ext cx="7354517" cy="400110"/>
          </a:xfrm>
          <a:prstGeom prst="rect">
            <a:avLst/>
          </a:prstGeom>
          <a:noFill/>
        </p:spPr>
        <p:txBody>
          <a:bodyPr wrap="square">
            <a:spAutoFit/>
          </a:bodyPr>
          <a:lstStyle/>
          <a:p>
            <a:pPr indent="266700" algn="just"/>
            <a:r>
              <a:rPr lang="zh-CN" altLang="en-US" sz="2000" kern="100" dirty="0">
                <a:effectLst/>
                <a:latin typeface="Times New Roman" panose="02020603050405020304" pitchFamily="18" charset="0"/>
                <a:ea typeface="宋体" panose="02010600030101010101" pitchFamily="2" charset="-122"/>
              </a:rPr>
              <a:t>对</a:t>
            </a:r>
            <a:r>
              <a:rPr lang="zh-CN" altLang="en-US" sz="2000" kern="100" dirty="0">
                <a:latin typeface="Times New Roman" panose="02020603050405020304" pitchFamily="18" charset="0"/>
                <a:ea typeface="宋体" panose="02010600030101010101" pitchFamily="2" charset="-122"/>
              </a:rPr>
              <a:t>图</a:t>
            </a:r>
            <a:r>
              <a:rPr lang="zh-CN" altLang="en-US" sz="2000" kern="100" dirty="0">
                <a:effectLst/>
                <a:latin typeface="Times New Roman" panose="02020603050405020304" pitchFamily="18" charset="0"/>
                <a:ea typeface="宋体" panose="02010600030101010101" pitchFamily="2" charset="-122"/>
              </a:rPr>
              <a:t>进行聚类运算：</a:t>
            </a:r>
            <a:endParaRPr lang="zh-CN" altLang="zh-CN" sz="2000" kern="100" dirty="0">
              <a:effectLst/>
              <a:latin typeface="Times New Roman" panose="02020603050405020304" pitchFamily="18" charset="0"/>
              <a:ea typeface="宋体" panose="02010600030101010101" pitchFamily="2" charset="-122"/>
            </a:endParaRPr>
          </a:p>
        </p:txBody>
      </p:sp>
      <p:pic>
        <p:nvPicPr>
          <p:cNvPr id="6" name="图片 5">
            <a:extLst>
              <a:ext uri="{FF2B5EF4-FFF2-40B4-BE49-F238E27FC236}">
                <a16:creationId xmlns:a16="http://schemas.microsoft.com/office/drawing/2014/main" id="{5F86996D-4C12-492D-A368-89E305A07354}"/>
              </a:ext>
            </a:extLst>
          </p:cNvPr>
          <p:cNvPicPr>
            <a:picLocks noChangeAspect="1"/>
          </p:cNvPicPr>
          <p:nvPr/>
        </p:nvPicPr>
        <p:blipFill>
          <a:blip r:embed="rId4"/>
          <a:stretch>
            <a:fillRect/>
          </a:stretch>
        </p:blipFill>
        <p:spPr>
          <a:xfrm>
            <a:off x="742371" y="2112220"/>
            <a:ext cx="4892464" cy="4259949"/>
          </a:xfrm>
          <a:prstGeom prst="rect">
            <a:avLst/>
          </a:prstGeom>
        </p:spPr>
      </p:pic>
      <p:sp>
        <p:nvSpPr>
          <p:cNvPr id="25" name="文本框 24">
            <a:extLst>
              <a:ext uri="{FF2B5EF4-FFF2-40B4-BE49-F238E27FC236}">
                <a16:creationId xmlns:a16="http://schemas.microsoft.com/office/drawing/2014/main" id="{8B809A0E-94B1-43C2-880B-D227766100B1}"/>
              </a:ext>
            </a:extLst>
          </p:cNvPr>
          <p:cNvSpPr txBox="1"/>
          <p:nvPr/>
        </p:nvSpPr>
        <p:spPr>
          <a:xfrm>
            <a:off x="475294" y="1710731"/>
            <a:ext cx="5040290" cy="400110"/>
          </a:xfrm>
          <a:prstGeom prst="rect">
            <a:avLst/>
          </a:prstGeom>
          <a:noFill/>
        </p:spPr>
        <p:txBody>
          <a:bodyPr wrap="square">
            <a:spAutoFit/>
          </a:bodyPr>
          <a:lstStyle/>
          <a:p>
            <a:pPr indent="266700" algn="just"/>
            <a:r>
              <a:rPr lang="zh-CN" altLang="en-US" sz="2000" kern="100" dirty="0">
                <a:latin typeface="Times New Roman" panose="02020603050405020304" pitchFamily="18" charset="0"/>
                <a:ea typeface="宋体" panose="02010600030101010101" pitchFamily="2" charset="-122"/>
              </a:rPr>
              <a:t>初始状态</a:t>
            </a:r>
            <a:r>
              <a:rPr lang="zh-CN" altLang="en-US" sz="2000" kern="100" dirty="0">
                <a:effectLst/>
                <a:latin typeface="Times New Roman" panose="02020603050405020304" pitchFamily="18" charset="0"/>
                <a:ea typeface="宋体" panose="02010600030101010101" pitchFamily="2" charset="-122"/>
              </a:rPr>
              <a:t>：</a:t>
            </a:r>
            <a:endParaRPr lang="zh-CN" altLang="zh-CN" sz="2000" kern="100" dirty="0">
              <a:effectLst/>
              <a:latin typeface="Times New Roman" panose="02020603050405020304" pitchFamily="18" charset="0"/>
              <a:ea typeface="宋体" panose="02010600030101010101" pitchFamily="2" charset="-122"/>
            </a:endParaRPr>
          </a:p>
        </p:txBody>
      </p:sp>
      <p:sp>
        <p:nvSpPr>
          <p:cNvPr id="28" name="文本框 27">
            <a:extLst>
              <a:ext uri="{FF2B5EF4-FFF2-40B4-BE49-F238E27FC236}">
                <a16:creationId xmlns:a16="http://schemas.microsoft.com/office/drawing/2014/main" id="{EABDCF05-E624-404F-8FDD-AEC09839364A}"/>
              </a:ext>
            </a:extLst>
          </p:cNvPr>
          <p:cNvSpPr txBox="1"/>
          <p:nvPr/>
        </p:nvSpPr>
        <p:spPr>
          <a:xfrm>
            <a:off x="6463935" y="1742580"/>
            <a:ext cx="5528553" cy="400110"/>
          </a:xfrm>
          <a:prstGeom prst="rect">
            <a:avLst/>
          </a:prstGeom>
          <a:noFill/>
        </p:spPr>
        <p:txBody>
          <a:bodyPr wrap="square">
            <a:spAutoFit/>
          </a:bodyPr>
          <a:lstStyle/>
          <a:p>
            <a:pPr indent="266700" algn="just"/>
            <a:r>
              <a:rPr lang="zh-CN" altLang="en-US" sz="2000" kern="100" dirty="0">
                <a:effectLst/>
                <a:latin typeface="Times New Roman" panose="02020603050405020304" pitchFamily="18" charset="0"/>
                <a:ea typeface="宋体" panose="02010600030101010101" pitchFamily="2" charset="-122"/>
              </a:rPr>
              <a:t>结果的动画展示：</a:t>
            </a:r>
            <a:endParaRPr lang="zh-CN" altLang="zh-CN" sz="2000" kern="100" dirty="0">
              <a:effectLst/>
              <a:latin typeface="Times New Roman" panose="02020603050405020304" pitchFamily="18" charset="0"/>
              <a:ea typeface="宋体" panose="02010600030101010101" pitchFamily="2" charset="-122"/>
            </a:endParaRPr>
          </a:p>
        </p:txBody>
      </p:sp>
      <p:pic>
        <p:nvPicPr>
          <p:cNvPr id="14" name="图片 13">
            <a:extLst>
              <a:ext uri="{FF2B5EF4-FFF2-40B4-BE49-F238E27FC236}">
                <a16:creationId xmlns:a16="http://schemas.microsoft.com/office/drawing/2014/main" id="{D0EB7E1E-1608-448A-A1DD-2A10A41D72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1370" y="2274978"/>
            <a:ext cx="4892464" cy="3669348"/>
          </a:xfrm>
          <a:prstGeom prst="rect">
            <a:avLst/>
          </a:prstGeom>
        </p:spPr>
      </p:pic>
      <p:grpSp>
        <p:nvGrpSpPr>
          <p:cNvPr id="26" name="组合 25">
            <a:extLst>
              <a:ext uri="{FF2B5EF4-FFF2-40B4-BE49-F238E27FC236}">
                <a16:creationId xmlns:a16="http://schemas.microsoft.com/office/drawing/2014/main" id="{145C7CD8-BFEE-402A-B738-35219F388197}"/>
              </a:ext>
            </a:extLst>
          </p:cNvPr>
          <p:cNvGrpSpPr/>
          <p:nvPr/>
        </p:nvGrpSpPr>
        <p:grpSpPr>
          <a:xfrm>
            <a:off x="2442583" y="6372169"/>
            <a:ext cx="7695974" cy="319809"/>
            <a:chOff x="2215547" y="6307388"/>
            <a:chExt cx="6777933" cy="319809"/>
          </a:xfrm>
        </p:grpSpPr>
        <p:sp>
          <p:nvSpPr>
            <p:cNvPr id="29" name="文本框 28">
              <a:extLst>
                <a:ext uri="{FF2B5EF4-FFF2-40B4-BE49-F238E27FC236}">
                  <a16:creationId xmlns:a16="http://schemas.microsoft.com/office/drawing/2014/main" id="{650F28AD-32E0-4F62-8774-C1FB7CF26002}"/>
                </a:ext>
              </a:extLst>
            </p:cNvPr>
            <p:cNvSpPr txBox="1"/>
            <p:nvPr/>
          </p:nvSpPr>
          <p:spPr>
            <a:xfrm>
              <a:off x="2215547" y="6307388"/>
              <a:ext cx="478877"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algn="ctr">
                <a:defRPr/>
              </a:pPr>
              <a:r>
                <a:rPr lang="zh-CN" altLang="en-US" dirty="0">
                  <a:latin typeface="微软雅黑"/>
                  <a:ea typeface="微软雅黑"/>
                </a:rPr>
                <a:t>绪论</a:t>
              </a:r>
            </a:p>
          </p:txBody>
        </p:sp>
        <p:sp>
          <p:nvSpPr>
            <p:cNvPr id="30" name="文本框 29">
              <a:extLst>
                <a:ext uri="{FF2B5EF4-FFF2-40B4-BE49-F238E27FC236}">
                  <a16:creationId xmlns:a16="http://schemas.microsoft.com/office/drawing/2014/main" id="{294A4FA5-15E0-4593-97E2-07B520B6E3BF}"/>
                </a:ext>
              </a:extLst>
            </p:cNvPr>
            <p:cNvSpPr txBox="1"/>
            <p:nvPr/>
          </p:nvSpPr>
          <p:spPr>
            <a:xfrm>
              <a:off x="3136374" y="6307388"/>
              <a:ext cx="79511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b="1" i="0" u="none" strike="noStrike" kern="0" cap="none" spc="0" normalizeH="0" baseline="0">
                  <a:ln>
                    <a:noFill/>
                  </a:ln>
                  <a:solidFill>
                    <a:prstClr val="black"/>
                  </a:solidFill>
                  <a:effectLst/>
                  <a:uLnTx/>
                  <a:uFillTx/>
                  <a:latin typeface="+mn-ea"/>
                </a:defRPr>
              </a:lvl1pPr>
            </a:lstStyle>
            <a:p>
              <a:pPr lvl="0" algn="ctr">
                <a:defRPr/>
              </a:pPr>
              <a:r>
                <a:rPr lang="zh-CN" altLang="en-US" b="0" dirty="0">
                  <a:solidFill>
                    <a:prstClr val="white">
                      <a:lumMod val="65000"/>
                    </a:prstClr>
                  </a:solidFill>
                  <a:latin typeface="微软雅黑"/>
                  <a:ea typeface="微软雅黑"/>
                </a:rPr>
                <a:t>关键技术</a:t>
              </a:r>
            </a:p>
          </p:txBody>
        </p:sp>
        <p:sp>
          <p:nvSpPr>
            <p:cNvPr id="31" name="文本框 30">
              <a:extLst>
                <a:ext uri="{FF2B5EF4-FFF2-40B4-BE49-F238E27FC236}">
                  <a16:creationId xmlns:a16="http://schemas.microsoft.com/office/drawing/2014/main" id="{6B2643E8-4437-40B7-84C1-9C1BD52838E2}"/>
                </a:ext>
              </a:extLst>
            </p:cNvPr>
            <p:cNvSpPr txBox="1"/>
            <p:nvPr/>
          </p:nvSpPr>
          <p:spPr>
            <a:xfrm>
              <a:off x="4373440" y="6319420"/>
              <a:ext cx="795116" cy="307777"/>
            </a:xfrm>
            <a:prstGeom prst="rect">
              <a:avLst/>
            </a:prstGeom>
            <a:noFill/>
          </p:spPr>
          <p:txBody>
            <a:bodyPr wrap="none" rtlCol="0">
              <a:spAutoFit/>
            </a:bodyPr>
            <a:lstStyle/>
            <a:p>
              <a:pPr algn="ctr">
                <a:defRPr/>
              </a:pPr>
              <a:r>
                <a:rPr lang="zh-CN" altLang="en-US" sz="1400" kern="0" dirty="0">
                  <a:solidFill>
                    <a:prstClr val="white">
                      <a:lumMod val="65000"/>
                    </a:prstClr>
                  </a:solidFill>
                  <a:latin typeface="微软雅黑"/>
                  <a:ea typeface="微软雅黑"/>
                </a:rPr>
                <a:t>研究方法</a:t>
              </a:r>
            </a:p>
          </p:txBody>
        </p:sp>
        <p:sp>
          <p:nvSpPr>
            <p:cNvPr id="32" name="文本框 31">
              <a:extLst>
                <a:ext uri="{FF2B5EF4-FFF2-40B4-BE49-F238E27FC236}">
                  <a16:creationId xmlns:a16="http://schemas.microsoft.com/office/drawing/2014/main" id="{C906349F-A337-415D-A106-F4FF6FA5B6C2}"/>
                </a:ext>
              </a:extLst>
            </p:cNvPr>
            <p:cNvSpPr txBox="1"/>
            <p:nvPr/>
          </p:nvSpPr>
          <p:spPr>
            <a:xfrm>
              <a:off x="5800853" y="6319420"/>
              <a:ext cx="795116" cy="307777"/>
            </a:xfrm>
            <a:prstGeom prst="rect">
              <a:avLst/>
            </a:prstGeom>
            <a:noFill/>
          </p:spPr>
          <p:txBody>
            <a:bodyPr wrap="none" rtlCol="0">
              <a:spAutoFit/>
            </a:bodyPr>
            <a:lstStyle/>
            <a:p>
              <a:pPr marR="0" lvl="0" indent="0" algn="ctr" fontAlgn="auto">
                <a:lnSpc>
                  <a:spcPct val="100000"/>
                </a:lnSpc>
                <a:spcBef>
                  <a:spcPts val="0"/>
                </a:spcBef>
                <a:spcAft>
                  <a:spcPts val="0"/>
                </a:spcAft>
                <a:buClrTx/>
                <a:buSzTx/>
                <a:buFontTx/>
                <a:buNone/>
                <a:tabLst/>
                <a:defRPr/>
              </a:pPr>
              <a:r>
                <a:rPr lang="zh-CN" altLang="en-US" sz="1400" b="1" kern="0" dirty="0">
                  <a:latin typeface="微软雅黑"/>
                  <a:ea typeface="微软雅黑"/>
                </a:rPr>
                <a:t>成果展示</a:t>
              </a:r>
            </a:p>
          </p:txBody>
        </p:sp>
        <p:sp>
          <p:nvSpPr>
            <p:cNvPr id="33" name="文本框 32">
              <a:extLst>
                <a:ext uri="{FF2B5EF4-FFF2-40B4-BE49-F238E27FC236}">
                  <a16:creationId xmlns:a16="http://schemas.microsoft.com/office/drawing/2014/main" id="{3969C286-7D43-413C-8368-9E6FE41064C8}"/>
                </a:ext>
              </a:extLst>
            </p:cNvPr>
            <p:cNvSpPr txBox="1"/>
            <p:nvPr/>
          </p:nvSpPr>
          <p:spPr>
            <a:xfrm>
              <a:off x="7228271" y="6319420"/>
              <a:ext cx="95323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总结与展望</a:t>
              </a:r>
            </a:p>
          </p:txBody>
        </p:sp>
        <p:sp>
          <p:nvSpPr>
            <p:cNvPr id="34" name="文本框 33">
              <a:extLst>
                <a:ext uri="{FF2B5EF4-FFF2-40B4-BE49-F238E27FC236}">
                  <a16:creationId xmlns:a16="http://schemas.microsoft.com/office/drawing/2014/main" id="{7550F8B2-F5B4-4D94-8509-F75CCFD191E7}"/>
                </a:ext>
              </a:extLst>
            </p:cNvPr>
            <p:cNvSpPr txBox="1"/>
            <p:nvPr/>
          </p:nvSpPr>
          <p:spPr>
            <a:xfrm>
              <a:off x="8514603" y="6319419"/>
              <a:ext cx="4788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致谢</a:t>
              </a:r>
            </a:p>
          </p:txBody>
        </p:sp>
      </p:grpSp>
    </p:spTree>
    <p:extLst>
      <p:ext uri="{BB962C8B-B14F-4D97-AF65-F5344CB8AC3E}">
        <p14:creationId xmlns:p14="http://schemas.microsoft.com/office/powerpoint/2010/main" val="3557189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9B43D6F6-8184-46A0-A929-3DF2D2CAD4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7988" y="0"/>
            <a:ext cx="1134500" cy="1122744"/>
          </a:xfrm>
          <a:prstGeom prst="rect">
            <a:avLst/>
          </a:prstGeom>
          <a:effectLst>
            <a:outerShdw blurRad="50800" dist="38100" dir="2700000" algn="tl" rotWithShape="0">
              <a:schemeClr val="bg1">
                <a:alpha val="40000"/>
              </a:schemeClr>
            </a:outerShdw>
          </a:effectLst>
        </p:spPr>
      </p:pic>
      <p:sp>
        <p:nvSpPr>
          <p:cNvPr id="9" name="文本框 8">
            <a:extLst>
              <a:ext uri="{FF2B5EF4-FFF2-40B4-BE49-F238E27FC236}">
                <a16:creationId xmlns:a16="http://schemas.microsoft.com/office/drawing/2014/main" id="{98EE3181-B82A-4F4B-9997-351EEB8D89CA}"/>
              </a:ext>
            </a:extLst>
          </p:cNvPr>
          <p:cNvSpPr txBox="1"/>
          <p:nvPr/>
        </p:nvSpPr>
        <p:spPr>
          <a:xfrm>
            <a:off x="378989" y="299762"/>
            <a:ext cx="6306483" cy="523220"/>
          </a:xfrm>
          <a:prstGeom prst="rect">
            <a:avLst/>
          </a:prstGeom>
          <a:noFill/>
        </p:spPr>
        <p:txBody>
          <a:bodyPr wrap="square" rtlCol="0">
            <a:spAutoFit/>
          </a:bodyPr>
          <a:lstStyle/>
          <a:p>
            <a:r>
              <a:rPr lang="zh-CN" altLang="en-US" sz="2800" dirty="0">
                <a:solidFill>
                  <a:schemeClr val="bg1"/>
                </a:solidFill>
              </a:rPr>
              <a:t>系统展示</a:t>
            </a:r>
          </a:p>
        </p:txBody>
      </p:sp>
      <p:sp>
        <p:nvSpPr>
          <p:cNvPr id="2" name="Rectangle 2">
            <a:extLst>
              <a:ext uri="{FF2B5EF4-FFF2-40B4-BE49-F238E27FC236}">
                <a16:creationId xmlns:a16="http://schemas.microsoft.com/office/drawing/2014/main" id="{10D74BFF-022A-4F6F-88AD-8CB3A1740BEC}"/>
              </a:ext>
            </a:extLst>
          </p:cNvPr>
          <p:cNvSpPr>
            <a:spLocks noChangeArrowheads="1"/>
          </p:cNvSpPr>
          <p:nvPr/>
        </p:nvSpPr>
        <p:spPr bwMode="auto">
          <a:xfrm>
            <a:off x="1364545" y="32947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77B3CB9A-DAC3-CDA0-5822-EEC6061B9E4F}"/>
              </a:ext>
            </a:extLst>
          </p:cNvPr>
          <p:cNvSpPr>
            <a:spLocks noChangeArrowheads="1"/>
          </p:cNvSpPr>
          <p:nvPr/>
        </p:nvSpPr>
        <p:spPr bwMode="auto">
          <a:xfrm>
            <a:off x="2606639" y="20877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a:extLst>
              <a:ext uri="{FF2B5EF4-FFF2-40B4-BE49-F238E27FC236}">
                <a16:creationId xmlns:a16="http://schemas.microsoft.com/office/drawing/2014/main" id="{56AC894C-1D47-5434-25A3-58094994E606}"/>
              </a:ext>
            </a:extLst>
          </p:cNvPr>
          <p:cNvSpPr>
            <a:spLocks noChangeArrowheads="1"/>
          </p:cNvSpPr>
          <p:nvPr/>
        </p:nvSpPr>
        <p:spPr bwMode="auto">
          <a:xfrm>
            <a:off x="2263738" y="2684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8">
            <a:extLst>
              <a:ext uri="{FF2B5EF4-FFF2-40B4-BE49-F238E27FC236}">
                <a16:creationId xmlns:a16="http://schemas.microsoft.com/office/drawing/2014/main" id="{3AD5D9BB-79D5-5C35-CFED-AC59C6B794E0}"/>
              </a:ext>
            </a:extLst>
          </p:cNvPr>
          <p:cNvSpPr>
            <a:spLocks noChangeArrowheads="1"/>
          </p:cNvSpPr>
          <p:nvPr/>
        </p:nvSpPr>
        <p:spPr bwMode="auto">
          <a:xfrm>
            <a:off x="2305849" y="32894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0" name="文本框 59">
            <a:extLst>
              <a:ext uri="{FF2B5EF4-FFF2-40B4-BE49-F238E27FC236}">
                <a16:creationId xmlns:a16="http://schemas.microsoft.com/office/drawing/2014/main" id="{46904D49-8DF9-4F79-888D-30AFADB43BE7}"/>
              </a:ext>
            </a:extLst>
          </p:cNvPr>
          <p:cNvSpPr txBox="1"/>
          <p:nvPr/>
        </p:nvSpPr>
        <p:spPr>
          <a:xfrm>
            <a:off x="368340" y="1516356"/>
            <a:ext cx="4105138" cy="2246769"/>
          </a:xfrm>
          <a:prstGeom prst="rect">
            <a:avLst/>
          </a:prstGeom>
          <a:noFill/>
        </p:spPr>
        <p:txBody>
          <a:bodyPr wrap="square">
            <a:spAutoFit/>
          </a:bodyPr>
          <a:lstStyle/>
          <a:p>
            <a:pPr indent="266700" algn="just"/>
            <a:r>
              <a:rPr lang="zh-CN" altLang="en-US" sz="2000" kern="100" dirty="0">
                <a:effectLst/>
                <a:latin typeface="Times New Roman" panose="02020603050405020304" pitchFamily="18" charset="0"/>
                <a:ea typeface="宋体" panose="02010600030101010101" pitchFamily="2" charset="-122"/>
              </a:rPr>
              <a:t>根据三个表，实现了查找功能，以专家信息</a:t>
            </a:r>
            <a:r>
              <a:rPr lang="en-US" altLang="zh-CN" sz="2000" kern="100" dirty="0">
                <a:effectLst/>
                <a:latin typeface="Times New Roman" panose="02020603050405020304" pitchFamily="18" charset="0"/>
                <a:ea typeface="宋体" panose="02010600030101010101" pitchFamily="2" charset="-122"/>
              </a:rPr>
              <a:t>(</a:t>
            </a:r>
            <a:r>
              <a:rPr lang="en-US" altLang="zh-CN" sz="2000" kern="100" dirty="0" err="1">
                <a:effectLst/>
                <a:latin typeface="Times New Roman" panose="02020603050405020304" pitchFamily="18" charset="0"/>
                <a:ea typeface="宋体" panose="02010600030101010101" pitchFamily="2" charset="-122"/>
              </a:rPr>
              <a:t>zjxx</a:t>
            </a:r>
            <a:r>
              <a:rPr lang="en-US" altLang="zh-CN" sz="2000" kern="100" dirty="0">
                <a:effectLst/>
                <a:latin typeface="Times New Roman" panose="02020603050405020304" pitchFamily="18" charset="0"/>
                <a:ea typeface="宋体" panose="02010600030101010101" pitchFamily="2" charset="-122"/>
              </a:rPr>
              <a:t>)</a:t>
            </a:r>
            <a:r>
              <a:rPr lang="zh-CN" altLang="en-US" sz="2000" kern="100" dirty="0">
                <a:effectLst/>
                <a:latin typeface="Times New Roman" panose="02020603050405020304" pitchFamily="18" charset="0"/>
                <a:ea typeface="宋体" panose="02010600030101010101" pitchFamily="2" charset="-122"/>
              </a:rPr>
              <a:t>表为例，其中，姓名、城市、职位、擅长专业、研究领域、学科、通信地址、电话都可以实现排序功能，还可以选择一页显示多少条数据。项目查找和论文查找类似。</a:t>
            </a:r>
            <a:endParaRPr lang="zh-CN" altLang="zh-CN" sz="2000" kern="100" dirty="0">
              <a:effectLst/>
              <a:latin typeface="Times New Roman" panose="02020603050405020304" pitchFamily="18" charset="0"/>
              <a:ea typeface="宋体" panose="02010600030101010101" pitchFamily="2" charset="-122"/>
            </a:endParaRPr>
          </a:p>
        </p:txBody>
      </p:sp>
      <p:pic>
        <p:nvPicPr>
          <p:cNvPr id="20" name="图片 19">
            <a:extLst>
              <a:ext uri="{FF2B5EF4-FFF2-40B4-BE49-F238E27FC236}">
                <a16:creationId xmlns:a16="http://schemas.microsoft.com/office/drawing/2014/main" id="{135D8138-6D67-4C34-AF5F-9122BDDFA5F0}"/>
              </a:ext>
            </a:extLst>
          </p:cNvPr>
          <p:cNvPicPr>
            <a:picLocks noChangeAspect="1"/>
          </p:cNvPicPr>
          <p:nvPr/>
        </p:nvPicPr>
        <p:blipFill>
          <a:blip r:embed="rId4"/>
          <a:stretch>
            <a:fillRect/>
          </a:stretch>
        </p:blipFill>
        <p:spPr>
          <a:xfrm>
            <a:off x="5333614" y="1258050"/>
            <a:ext cx="6628897" cy="4773095"/>
          </a:xfrm>
          <a:prstGeom prst="rect">
            <a:avLst/>
          </a:prstGeom>
        </p:spPr>
      </p:pic>
      <p:sp>
        <p:nvSpPr>
          <p:cNvPr id="61" name="矩形 60">
            <a:extLst>
              <a:ext uri="{FF2B5EF4-FFF2-40B4-BE49-F238E27FC236}">
                <a16:creationId xmlns:a16="http://schemas.microsoft.com/office/drawing/2014/main" id="{4D70F56E-0427-419A-B17E-3A54D4263AAE}"/>
              </a:ext>
            </a:extLst>
          </p:cNvPr>
          <p:cNvSpPr/>
          <p:nvPr/>
        </p:nvSpPr>
        <p:spPr>
          <a:xfrm>
            <a:off x="107691" y="1511035"/>
            <a:ext cx="4483764" cy="2228767"/>
          </a:xfrm>
          <a:prstGeom prst="rect">
            <a:avLst/>
          </a:prstGeom>
          <a:noFill/>
          <a:ln w="19050">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7FF65B10-25E5-4BA4-8AA0-F37F8A14D4B0}"/>
              </a:ext>
            </a:extLst>
          </p:cNvPr>
          <p:cNvGrpSpPr/>
          <p:nvPr/>
        </p:nvGrpSpPr>
        <p:grpSpPr>
          <a:xfrm>
            <a:off x="2442583" y="6372169"/>
            <a:ext cx="7695974" cy="319809"/>
            <a:chOff x="2215547" y="6307388"/>
            <a:chExt cx="6777933" cy="319809"/>
          </a:xfrm>
        </p:grpSpPr>
        <p:sp>
          <p:nvSpPr>
            <p:cNvPr id="27" name="文本框 26">
              <a:extLst>
                <a:ext uri="{FF2B5EF4-FFF2-40B4-BE49-F238E27FC236}">
                  <a16:creationId xmlns:a16="http://schemas.microsoft.com/office/drawing/2014/main" id="{77EFD597-A18A-429D-93D7-2FD207211B57}"/>
                </a:ext>
              </a:extLst>
            </p:cNvPr>
            <p:cNvSpPr txBox="1"/>
            <p:nvPr/>
          </p:nvSpPr>
          <p:spPr>
            <a:xfrm>
              <a:off x="2215547" y="6307388"/>
              <a:ext cx="478877"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algn="ctr">
                <a:defRPr/>
              </a:pPr>
              <a:r>
                <a:rPr lang="zh-CN" altLang="en-US" dirty="0">
                  <a:latin typeface="微软雅黑"/>
                  <a:ea typeface="微软雅黑"/>
                </a:rPr>
                <a:t>绪论</a:t>
              </a:r>
            </a:p>
          </p:txBody>
        </p:sp>
        <p:sp>
          <p:nvSpPr>
            <p:cNvPr id="28" name="文本框 27">
              <a:extLst>
                <a:ext uri="{FF2B5EF4-FFF2-40B4-BE49-F238E27FC236}">
                  <a16:creationId xmlns:a16="http://schemas.microsoft.com/office/drawing/2014/main" id="{70A75262-5DD1-4556-954D-E119C5514BEA}"/>
                </a:ext>
              </a:extLst>
            </p:cNvPr>
            <p:cNvSpPr txBox="1"/>
            <p:nvPr/>
          </p:nvSpPr>
          <p:spPr>
            <a:xfrm>
              <a:off x="3136374" y="6307388"/>
              <a:ext cx="79511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b="1" i="0" u="none" strike="noStrike" kern="0" cap="none" spc="0" normalizeH="0" baseline="0">
                  <a:ln>
                    <a:noFill/>
                  </a:ln>
                  <a:solidFill>
                    <a:prstClr val="black"/>
                  </a:solidFill>
                  <a:effectLst/>
                  <a:uLnTx/>
                  <a:uFillTx/>
                  <a:latin typeface="+mn-ea"/>
                </a:defRPr>
              </a:lvl1pPr>
            </a:lstStyle>
            <a:p>
              <a:pPr lvl="0" algn="ctr">
                <a:defRPr/>
              </a:pPr>
              <a:r>
                <a:rPr lang="zh-CN" altLang="en-US" b="0" dirty="0">
                  <a:solidFill>
                    <a:prstClr val="white">
                      <a:lumMod val="65000"/>
                    </a:prstClr>
                  </a:solidFill>
                  <a:latin typeface="微软雅黑"/>
                  <a:ea typeface="微软雅黑"/>
                </a:rPr>
                <a:t>关键技术</a:t>
              </a:r>
            </a:p>
          </p:txBody>
        </p:sp>
        <p:sp>
          <p:nvSpPr>
            <p:cNvPr id="29" name="文本框 28">
              <a:extLst>
                <a:ext uri="{FF2B5EF4-FFF2-40B4-BE49-F238E27FC236}">
                  <a16:creationId xmlns:a16="http://schemas.microsoft.com/office/drawing/2014/main" id="{4E10DCAD-D6EF-4DA7-9EC1-7692662EE24F}"/>
                </a:ext>
              </a:extLst>
            </p:cNvPr>
            <p:cNvSpPr txBox="1"/>
            <p:nvPr/>
          </p:nvSpPr>
          <p:spPr>
            <a:xfrm>
              <a:off x="4373440" y="6319420"/>
              <a:ext cx="795116" cy="307777"/>
            </a:xfrm>
            <a:prstGeom prst="rect">
              <a:avLst/>
            </a:prstGeom>
            <a:noFill/>
          </p:spPr>
          <p:txBody>
            <a:bodyPr wrap="none" rtlCol="0">
              <a:spAutoFit/>
            </a:bodyPr>
            <a:lstStyle/>
            <a:p>
              <a:pPr algn="ctr">
                <a:defRPr/>
              </a:pPr>
              <a:r>
                <a:rPr lang="zh-CN" altLang="en-US" sz="1400" kern="0" dirty="0">
                  <a:solidFill>
                    <a:prstClr val="white">
                      <a:lumMod val="65000"/>
                    </a:prstClr>
                  </a:solidFill>
                  <a:latin typeface="微软雅黑"/>
                  <a:ea typeface="微软雅黑"/>
                </a:rPr>
                <a:t>研究方法</a:t>
              </a:r>
            </a:p>
          </p:txBody>
        </p:sp>
        <p:sp>
          <p:nvSpPr>
            <p:cNvPr id="30" name="文本框 29">
              <a:extLst>
                <a:ext uri="{FF2B5EF4-FFF2-40B4-BE49-F238E27FC236}">
                  <a16:creationId xmlns:a16="http://schemas.microsoft.com/office/drawing/2014/main" id="{E6C82E60-2FE0-4825-B360-BDEF39585EC4}"/>
                </a:ext>
              </a:extLst>
            </p:cNvPr>
            <p:cNvSpPr txBox="1"/>
            <p:nvPr/>
          </p:nvSpPr>
          <p:spPr>
            <a:xfrm>
              <a:off x="5800853" y="6319420"/>
              <a:ext cx="795116" cy="307777"/>
            </a:xfrm>
            <a:prstGeom prst="rect">
              <a:avLst/>
            </a:prstGeom>
            <a:noFill/>
          </p:spPr>
          <p:txBody>
            <a:bodyPr wrap="none" rtlCol="0">
              <a:spAutoFit/>
            </a:bodyPr>
            <a:lstStyle/>
            <a:p>
              <a:pPr marR="0" lvl="0" indent="0" algn="ctr" fontAlgn="auto">
                <a:lnSpc>
                  <a:spcPct val="100000"/>
                </a:lnSpc>
                <a:spcBef>
                  <a:spcPts val="0"/>
                </a:spcBef>
                <a:spcAft>
                  <a:spcPts val="0"/>
                </a:spcAft>
                <a:buClrTx/>
                <a:buSzTx/>
                <a:buFontTx/>
                <a:buNone/>
                <a:tabLst/>
                <a:defRPr/>
              </a:pPr>
              <a:r>
                <a:rPr lang="zh-CN" altLang="en-US" sz="1400" b="1" kern="0" dirty="0">
                  <a:latin typeface="微软雅黑"/>
                  <a:ea typeface="微软雅黑"/>
                </a:rPr>
                <a:t>成果展示</a:t>
              </a:r>
            </a:p>
          </p:txBody>
        </p:sp>
        <p:sp>
          <p:nvSpPr>
            <p:cNvPr id="31" name="文本框 30">
              <a:extLst>
                <a:ext uri="{FF2B5EF4-FFF2-40B4-BE49-F238E27FC236}">
                  <a16:creationId xmlns:a16="http://schemas.microsoft.com/office/drawing/2014/main" id="{8634155D-F63C-435F-B594-0AEADB9C9039}"/>
                </a:ext>
              </a:extLst>
            </p:cNvPr>
            <p:cNvSpPr txBox="1"/>
            <p:nvPr/>
          </p:nvSpPr>
          <p:spPr>
            <a:xfrm>
              <a:off x="7228271" y="6319420"/>
              <a:ext cx="95323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总结与展望</a:t>
              </a:r>
            </a:p>
          </p:txBody>
        </p:sp>
        <p:sp>
          <p:nvSpPr>
            <p:cNvPr id="32" name="文本框 31">
              <a:extLst>
                <a:ext uri="{FF2B5EF4-FFF2-40B4-BE49-F238E27FC236}">
                  <a16:creationId xmlns:a16="http://schemas.microsoft.com/office/drawing/2014/main" id="{8CDFAA7F-0316-45C5-8D2B-2E2D78D9CE40}"/>
                </a:ext>
              </a:extLst>
            </p:cNvPr>
            <p:cNvSpPr txBox="1"/>
            <p:nvPr/>
          </p:nvSpPr>
          <p:spPr>
            <a:xfrm>
              <a:off x="8514603" y="6319419"/>
              <a:ext cx="4788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致谢</a:t>
              </a:r>
            </a:p>
          </p:txBody>
        </p:sp>
      </p:grpSp>
    </p:spTree>
    <p:extLst>
      <p:ext uri="{BB962C8B-B14F-4D97-AF65-F5344CB8AC3E}">
        <p14:creationId xmlns:p14="http://schemas.microsoft.com/office/powerpoint/2010/main" val="885788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框 74">
            <a:extLst>
              <a:ext uri="{FF2B5EF4-FFF2-40B4-BE49-F238E27FC236}">
                <a16:creationId xmlns:a16="http://schemas.microsoft.com/office/drawing/2014/main" id="{A96DF7D4-1238-4F59-8C41-93E6ABAFFDE1}"/>
              </a:ext>
            </a:extLst>
          </p:cNvPr>
          <p:cNvSpPr txBox="1"/>
          <p:nvPr/>
        </p:nvSpPr>
        <p:spPr>
          <a:xfrm rot="16200000" flipH="1">
            <a:off x="4472478" y="-5852029"/>
            <a:ext cx="3247043" cy="13464564"/>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9900" b="1" i="0" u="none" strike="noStrike" kern="1200" cap="none" spc="0" normalizeH="0" baseline="0" noProof="0" dirty="0">
                <a:ln>
                  <a:noFill/>
                </a:ln>
                <a:solidFill>
                  <a:srgbClr val="2190FF">
                    <a:alpha val="16000"/>
                  </a:srgbClr>
                </a:solidFill>
                <a:effectLst/>
                <a:uLnTx/>
                <a:uFillTx/>
                <a:latin typeface="Times New Roman" panose="02020603050405020304" pitchFamily="18" charset="0"/>
                <a:ea typeface="微软雅黑"/>
                <a:cs typeface="Times New Roman" panose="02020603050405020304" pitchFamily="18" charset="0"/>
              </a:rPr>
              <a:t>CONTENT</a:t>
            </a:r>
            <a:endParaRPr kumimoji="0" lang="zh-CN" altLang="en-US" sz="19900" b="1" i="0" u="none" strike="noStrike" kern="1200" cap="none" spc="0" normalizeH="0" baseline="0" noProof="0" dirty="0">
              <a:ln>
                <a:noFill/>
              </a:ln>
              <a:solidFill>
                <a:srgbClr val="2190FF">
                  <a:alpha val="16000"/>
                </a:srgbClr>
              </a:solidFill>
              <a:effectLst/>
              <a:uLnTx/>
              <a:uFillTx/>
              <a:latin typeface="Times New Roman" panose="02020603050405020304" pitchFamily="18" charset="0"/>
              <a:ea typeface="微软雅黑"/>
              <a:cs typeface="Times New Roman" panose="02020603050405020304" pitchFamily="18" charset="0"/>
            </a:endParaRPr>
          </a:p>
        </p:txBody>
      </p:sp>
      <p:sp>
        <p:nvSpPr>
          <p:cNvPr id="27" name="矩形: 圆顶角 26">
            <a:extLst>
              <a:ext uri="{FF2B5EF4-FFF2-40B4-BE49-F238E27FC236}">
                <a16:creationId xmlns:a16="http://schemas.microsoft.com/office/drawing/2014/main" id="{2292FF1A-AB29-4B92-9430-510F07FCC778}"/>
              </a:ext>
            </a:extLst>
          </p:cNvPr>
          <p:cNvSpPr/>
          <p:nvPr/>
        </p:nvSpPr>
        <p:spPr>
          <a:xfrm>
            <a:off x="874712" y="1437625"/>
            <a:ext cx="10442575" cy="4968876"/>
          </a:xfrm>
          <a:prstGeom prst="round2SameRect">
            <a:avLst>
              <a:gd name="adj1" fmla="val 0"/>
              <a:gd name="adj2" fmla="val 5112"/>
            </a:avLst>
          </a:prstGeom>
          <a:solidFill>
            <a:schemeClr val="bg1"/>
          </a:solidFill>
          <a:ln>
            <a:noFill/>
          </a:ln>
          <a:effectLst>
            <a:outerShdw blurRad="546100" dist="876300" dir="5400000" sx="91000" sy="91000" algn="t" rotWithShape="0">
              <a:srgbClr val="003F88">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思源黑体 CN Regular"/>
              <a:cs typeface="Times New Roman" panose="02020603050405020304" pitchFamily="18" charset="0"/>
            </a:endParaRPr>
          </a:p>
        </p:txBody>
      </p:sp>
      <p:cxnSp>
        <p:nvCxnSpPr>
          <p:cNvPr id="28" name="直接连接符 27">
            <a:extLst>
              <a:ext uri="{FF2B5EF4-FFF2-40B4-BE49-F238E27FC236}">
                <a16:creationId xmlns:a16="http://schemas.microsoft.com/office/drawing/2014/main" id="{2896B2D0-8C0E-478D-A21E-705E333D4C2A}"/>
              </a:ext>
            </a:extLst>
          </p:cNvPr>
          <p:cNvCxnSpPr>
            <a:cxnSpLocks/>
          </p:cNvCxnSpPr>
          <p:nvPr/>
        </p:nvCxnSpPr>
        <p:spPr>
          <a:xfrm>
            <a:off x="2594097" y="2096370"/>
            <a:ext cx="0" cy="63623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FC3C3ACF-232C-47D3-8F24-2CEEE4D58402}"/>
              </a:ext>
            </a:extLst>
          </p:cNvPr>
          <p:cNvSpPr txBox="1"/>
          <p:nvPr/>
        </p:nvSpPr>
        <p:spPr>
          <a:xfrm>
            <a:off x="5173538" y="2686439"/>
            <a:ext cx="26414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微软雅黑"/>
                <a:cs typeface="Times New Roman" panose="02020603050405020304" pitchFamily="18" charset="0"/>
              </a:rPr>
              <a:t>关键技术</a:t>
            </a:r>
          </a:p>
        </p:txBody>
      </p:sp>
      <p:sp>
        <p:nvSpPr>
          <p:cNvPr id="31" name="文本框 30">
            <a:extLst>
              <a:ext uri="{FF2B5EF4-FFF2-40B4-BE49-F238E27FC236}">
                <a16:creationId xmlns:a16="http://schemas.microsoft.com/office/drawing/2014/main" id="{160CA183-639B-4FE7-BD94-DC28F5E18CF0}"/>
              </a:ext>
            </a:extLst>
          </p:cNvPr>
          <p:cNvSpPr txBox="1"/>
          <p:nvPr/>
        </p:nvSpPr>
        <p:spPr>
          <a:xfrm>
            <a:off x="5173538" y="3376819"/>
            <a:ext cx="26414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微软雅黑"/>
                <a:cs typeface="Times New Roman" panose="02020603050405020304" pitchFamily="18" charset="0"/>
              </a:rPr>
              <a:t>研究方法</a:t>
            </a:r>
          </a:p>
        </p:txBody>
      </p:sp>
      <p:sp>
        <p:nvSpPr>
          <p:cNvPr id="32" name="文本框 31">
            <a:extLst>
              <a:ext uri="{FF2B5EF4-FFF2-40B4-BE49-F238E27FC236}">
                <a16:creationId xmlns:a16="http://schemas.microsoft.com/office/drawing/2014/main" id="{17BFFF02-F35B-49F8-ACDD-C584EDC42114}"/>
              </a:ext>
            </a:extLst>
          </p:cNvPr>
          <p:cNvSpPr txBox="1"/>
          <p:nvPr/>
        </p:nvSpPr>
        <p:spPr>
          <a:xfrm>
            <a:off x="5173538" y="4067199"/>
            <a:ext cx="26414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black">
                    <a:lumMod val="75000"/>
                    <a:lumOff val="25000"/>
                  </a:prstClr>
                </a:solidFill>
                <a:latin typeface="Times New Roman" panose="02020603050405020304" pitchFamily="18" charset="0"/>
                <a:ea typeface="微软雅黑"/>
                <a:cs typeface="Times New Roman" panose="02020603050405020304" pitchFamily="18" charset="0"/>
              </a:rPr>
              <a:t>成果展示</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微软雅黑"/>
              <a:cs typeface="Times New Roman" panose="02020603050405020304" pitchFamily="18" charset="0"/>
            </a:endParaRPr>
          </a:p>
        </p:txBody>
      </p:sp>
      <p:sp>
        <p:nvSpPr>
          <p:cNvPr id="33" name="文本框 32">
            <a:extLst>
              <a:ext uri="{FF2B5EF4-FFF2-40B4-BE49-F238E27FC236}">
                <a16:creationId xmlns:a16="http://schemas.microsoft.com/office/drawing/2014/main" id="{1760C94E-C4D7-48D6-A8D2-B69F8F842020}"/>
              </a:ext>
            </a:extLst>
          </p:cNvPr>
          <p:cNvSpPr txBox="1"/>
          <p:nvPr/>
        </p:nvSpPr>
        <p:spPr>
          <a:xfrm>
            <a:off x="5173538" y="4757579"/>
            <a:ext cx="26414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微软雅黑"/>
                <a:cs typeface="Times New Roman" panose="02020603050405020304" pitchFamily="18" charset="0"/>
              </a:rPr>
              <a:t>总结与展望</a:t>
            </a:r>
          </a:p>
        </p:txBody>
      </p:sp>
      <p:sp>
        <p:nvSpPr>
          <p:cNvPr id="34" name="文本框 33">
            <a:extLst>
              <a:ext uri="{FF2B5EF4-FFF2-40B4-BE49-F238E27FC236}">
                <a16:creationId xmlns:a16="http://schemas.microsoft.com/office/drawing/2014/main" id="{D28405DF-A206-43B5-AF2C-53D355EE2C75}"/>
              </a:ext>
            </a:extLst>
          </p:cNvPr>
          <p:cNvSpPr txBox="1"/>
          <p:nvPr/>
        </p:nvSpPr>
        <p:spPr>
          <a:xfrm>
            <a:off x="5173538" y="5447957"/>
            <a:ext cx="243034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微软雅黑"/>
                <a:cs typeface="Times New Roman" panose="02020603050405020304" pitchFamily="18" charset="0"/>
              </a:rPr>
              <a:t>致谢</a:t>
            </a:r>
          </a:p>
        </p:txBody>
      </p:sp>
      <p:sp>
        <p:nvSpPr>
          <p:cNvPr id="35" name="文本框 34">
            <a:extLst>
              <a:ext uri="{FF2B5EF4-FFF2-40B4-BE49-F238E27FC236}">
                <a16:creationId xmlns:a16="http://schemas.microsoft.com/office/drawing/2014/main" id="{16079A77-842B-4856-969A-A0902EAE9AF1}"/>
              </a:ext>
            </a:extLst>
          </p:cNvPr>
          <p:cNvSpPr txBox="1"/>
          <p:nvPr/>
        </p:nvSpPr>
        <p:spPr>
          <a:xfrm>
            <a:off x="5173538" y="1996059"/>
            <a:ext cx="260776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微软雅黑"/>
                <a:cs typeface="Times New Roman" panose="02020603050405020304" pitchFamily="18" charset="0"/>
              </a:rPr>
              <a:t>绪论</a:t>
            </a:r>
          </a:p>
        </p:txBody>
      </p:sp>
      <p:sp>
        <p:nvSpPr>
          <p:cNvPr id="36" name="文本框 35">
            <a:extLst>
              <a:ext uri="{FF2B5EF4-FFF2-40B4-BE49-F238E27FC236}">
                <a16:creationId xmlns:a16="http://schemas.microsoft.com/office/drawing/2014/main" id="{44827EED-E973-41C5-99FC-F2A12A727D67}"/>
              </a:ext>
            </a:extLst>
          </p:cNvPr>
          <p:cNvSpPr txBox="1"/>
          <p:nvPr/>
        </p:nvSpPr>
        <p:spPr>
          <a:xfrm>
            <a:off x="7276946" y="2042226"/>
            <a:ext cx="371478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bg1">
                    <a:lumMod val="75000"/>
                  </a:schemeClr>
                </a:solidFill>
                <a:latin typeface="Times New Roman" panose="02020603050405020304" pitchFamily="18" charset="0"/>
                <a:cs typeface="Times New Roman" panose="02020603050405020304" pitchFamily="18" charset="0"/>
              </a:rPr>
              <a:t>Introduction</a:t>
            </a:r>
            <a:endParaRPr lang="zh-CN" altLang="en-US" sz="1600"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6A406A7F-FF3C-4313-86C7-3CDC03900046}"/>
              </a:ext>
            </a:extLst>
          </p:cNvPr>
          <p:cNvSpPr txBox="1"/>
          <p:nvPr/>
        </p:nvSpPr>
        <p:spPr>
          <a:xfrm>
            <a:off x="7276946" y="2732606"/>
            <a:ext cx="371478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dirty="0">
                <a:solidFill>
                  <a:schemeClr val="bg1">
                    <a:lumMod val="75000"/>
                  </a:schemeClr>
                </a:solidFill>
                <a:effectLst/>
                <a:latin typeface="Times New Roman" panose="02020603050405020304" pitchFamily="18" charset="0"/>
                <a:cs typeface="Times New Roman" panose="02020603050405020304" pitchFamily="18" charset="0"/>
              </a:rPr>
              <a:t>Key techniques of Design </a:t>
            </a:r>
            <a:endParaRPr kumimoji="0" lang="zh-CN" altLang="en-US" sz="1600" b="0" i="0" u="none" strike="noStrike" kern="1200" cap="none" spc="0" normalizeH="0" baseline="0" noProof="0" dirty="0">
              <a:ln>
                <a:noFill/>
              </a:ln>
              <a:solidFill>
                <a:schemeClr val="bg1">
                  <a:lumMod val="75000"/>
                </a:schemeClr>
              </a:solidFill>
              <a:effectLst/>
              <a:uLnTx/>
              <a:uFillTx/>
              <a:latin typeface="Times New Roman" panose="02020603050405020304" pitchFamily="18" charset="0"/>
              <a:ea typeface="微软雅黑"/>
              <a:cs typeface="Times New Roman" panose="02020603050405020304" pitchFamily="18" charset="0"/>
            </a:endParaRPr>
          </a:p>
        </p:txBody>
      </p:sp>
      <p:sp>
        <p:nvSpPr>
          <p:cNvPr id="38" name="文本框 37">
            <a:extLst>
              <a:ext uri="{FF2B5EF4-FFF2-40B4-BE49-F238E27FC236}">
                <a16:creationId xmlns:a16="http://schemas.microsoft.com/office/drawing/2014/main" id="{84B15C88-E966-4FD2-9095-2FF1C3545DA9}"/>
              </a:ext>
            </a:extLst>
          </p:cNvPr>
          <p:cNvSpPr txBox="1"/>
          <p:nvPr/>
        </p:nvSpPr>
        <p:spPr>
          <a:xfrm>
            <a:off x="7276946" y="3422986"/>
            <a:ext cx="371478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prstClr val="black">
                    <a:lumMod val="75000"/>
                    <a:lumOff val="25000"/>
                    <a:alpha val="29000"/>
                  </a:prstClr>
                </a:solidFill>
                <a:latin typeface="Times New Roman" panose="02020603050405020304" pitchFamily="18" charset="0"/>
                <a:ea typeface="微软雅黑"/>
                <a:cs typeface="Times New Roman" panose="02020603050405020304" pitchFamily="18" charset="0"/>
              </a:rPr>
              <a:t>The Research Technique </a:t>
            </a:r>
            <a:r>
              <a:rPr kumimoji="0" lang="en-US" altLang="zh-CN" sz="1600" b="0" i="0" u="none" strike="noStrike" kern="1200" cap="none" spc="0" normalizeH="0" baseline="0" noProof="0" dirty="0">
                <a:ln>
                  <a:noFill/>
                </a:ln>
                <a:solidFill>
                  <a:prstClr val="black">
                    <a:lumMod val="75000"/>
                    <a:lumOff val="25000"/>
                    <a:alpha val="29000"/>
                  </a:prstClr>
                </a:solidFill>
                <a:effectLst/>
                <a:uLnTx/>
                <a:uFillTx/>
                <a:latin typeface="Times New Roman" panose="02020603050405020304" pitchFamily="18" charset="0"/>
                <a:ea typeface="微软雅黑"/>
                <a:cs typeface="Times New Roman" panose="02020603050405020304" pitchFamily="18" charset="0"/>
              </a:rPr>
              <a:t>of The Thesis</a:t>
            </a:r>
            <a:endParaRPr kumimoji="0" lang="zh-CN" altLang="en-US" sz="1600" b="0" i="0" u="none" strike="noStrike" kern="1200" cap="none" spc="0" normalizeH="0" baseline="0" noProof="0" dirty="0">
              <a:ln>
                <a:noFill/>
              </a:ln>
              <a:solidFill>
                <a:prstClr val="black">
                  <a:lumMod val="75000"/>
                  <a:lumOff val="25000"/>
                  <a:alpha val="29000"/>
                </a:prstClr>
              </a:solidFill>
              <a:effectLst/>
              <a:uLnTx/>
              <a:uFillTx/>
              <a:latin typeface="Times New Roman" panose="02020603050405020304" pitchFamily="18" charset="0"/>
              <a:ea typeface="微软雅黑"/>
              <a:cs typeface="Times New Roman" panose="02020603050405020304" pitchFamily="18" charset="0"/>
            </a:endParaRPr>
          </a:p>
        </p:txBody>
      </p:sp>
      <p:sp>
        <p:nvSpPr>
          <p:cNvPr id="39" name="文本框 38">
            <a:extLst>
              <a:ext uri="{FF2B5EF4-FFF2-40B4-BE49-F238E27FC236}">
                <a16:creationId xmlns:a16="http://schemas.microsoft.com/office/drawing/2014/main" id="{BB6A7197-3AAF-4820-A85C-9DF8A105D3BD}"/>
              </a:ext>
            </a:extLst>
          </p:cNvPr>
          <p:cNvSpPr txBox="1"/>
          <p:nvPr/>
        </p:nvSpPr>
        <p:spPr>
          <a:xfrm>
            <a:off x="7276946" y="4113366"/>
            <a:ext cx="371478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prstClr val="black">
                    <a:lumMod val="75000"/>
                    <a:lumOff val="25000"/>
                    <a:alpha val="29000"/>
                  </a:prstClr>
                </a:solidFill>
                <a:latin typeface="Times New Roman" panose="02020603050405020304" pitchFamily="18" charset="0"/>
                <a:ea typeface="微软雅黑"/>
                <a:cs typeface="Times New Roman" panose="02020603050405020304" pitchFamily="18" charset="0"/>
              </a:rPr>
              <a:t>Research Display</a:t>
            </a:r>
            <a:endParaRPr kumimoji="0" lang="zh-CN" altLang="en-US" sz="1400" b="0" i="0" u="none" strike="noStrike" kern="1200" cap="none" spc="0" normalizeH="0" baseline="0" noProof="0" dirty="0">
              <a:ln>
                <a:noFill/>
              </a:ln>
              <a:solidFill>
                <a:prstClr val="black">
                  <a:lumMod val="75000"/>
                  <a:lumOff val="25000"/>
                  <a:alpha val="29000"/>
                </a:prstClr>
              </a:solidFill>
              <a:effectLst/>
              <a:uLnTx/>
              <a:uFillTx/>
              <a:latin typeface="Times New Roman" panose="02020603050405020304" pitchFamily="18" charset="0"/>
              <a:ea typeface="微软雅黑"/>
              <a:cs typeface="Times New Roman" panose="02020603050405020304" pitchFamily="18" charset="0"/>
            </a:endParaRPr>
          </a:p>
        </p:txBody>
      </p:sp>
      <p:sp>
        <p:nvSpPr>
          <p:cNvPr id="63" name="文本框 62">
            <a:extLst>
              <a:ext uri="{FF2B5EF4-FFF2-40B4-BE49-F238E27FC236}">
                <a16:creationId xmlns:a16="http://schemas.microsoft.com/office/drawing/2014/main" id="{86DF2434-2618-4767-AD98-4730FFE723BB}"/>
              </a:ext>
            </a:extLst>
          </p:cNvPr>
          <p:cNvSpPr txBox="1"/>
          <p:nvPr/>
        </p:nvSpPr>
        <p:spPr>
          <a:xfrm>
            <a:off x="7276946" y="4803746"/>
            <a:ext cx="3714782" cy="338554"/>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sz="1600">
                <a:solidFill>
                  <a:prstClr val="black">
                    <a:lumMod val="75000"/>
                    <a:lumOff val="25000"/>
                    <a:alpha val="29000"/>
                  </a:prstClr>
                </a:solidFill>
                <a:latin typeface="Times New Roman" panose="02020603050405020304" pitchFamily="18" charset="0"/>
                <a:ea typeface="微软雅黑"/>
                <a:cs typeface="Times New Roman" panose="02020603050405020304" pitchFamily="18" charset="0"/>
              </a:defRPr>
            </a:lvl1pPr>
          </a:lstStyle>
          <a:p>
            <a:r>
              <a:rPr lang="en-US" altLang="zh-CN" dirty="0"/>
              <a:t>Summary and Prospect</a:t>
            </a:r>
            <a:endParaRPr lang="zh-CN" altLang="en-US" dirty="0"/>
          </a:p>
        </p:txBody>
      </p:sp>
      <p:sp>
        <p:nvSpPr>
          <p:cNvPr id="64" name="文本框 63">
            <a:extLst>
              <a:ext uri="{FF2B5EF4-FFF2-40B4-BE49-F238E27FC236}">
                <a16:creationId xmlns:a16="http://schemas.microsoft.com/office/drawing/2014/main" id="{C5E767D9-E703-4826-8D53-65A5D12F6AE7}"/>
              </a:ext>
            </a:extLst>
          </p:cNvPr>
          <p:cNvSpPr txBox="1"/>
          <p:nvPr/>
        </p:nvSpPr>
        <p:spPr>
          <a:xfrm>
            <a:off x="7276946" y="5494124"/>
            <a:ext cx="371478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prstClr val="black">
                    <a:lumMod val="75000"/>
                    <a:lumOff val="25000"/>
                    <a:alpha val="29000"/>
                  </a:prstClr>
                </a:solidFill>
                <a:latin typeface="Times New Roman" panose="02020603050405020304" pitchFamily="18" charset="0"/>
                <a:ea typeface="微软雅黑"/>
                <a:cs typeface="Times New Roman" panose="02020603050405020304" pitchFamily="18" charset="0"/>
              </a:rPr>
              <a:t>Thanks</a:t>
            </a:r>
            <a:endParaRPr lang="zh-CN" altLang="en-US" sz="1600" dirty="0">
              <a:solidFill>
                <a:prstClr val="black">
                  <a:lumMod val="75000"/>
                  <a:lumOff val="25000"/>
                  <a:alpha val="29000"/>
                </a:prstClr>
              </a:solidFill>
              <a:latin typeface="Times New Roman" panose="02020603050405020304" pitchFamily="18" charset="0"/>
              <a:ea typeface="微软雅黑"/>
              <a:cs typeface="Times New Roman" panose="02020603050405020304" pitchFamily="18" charset="0"/>
            </a:endParaRPr>
          </a:p>
        </p:txBody>
      </p:sp>
      <p:cxnSp>
        <p:nvCxnSpPr>
          <p:cNvPr id="65" name="直接连接符 64">
            <a:extLst>
              <a:ext uri="{FF2B5EF4-FFF2-40B4-BE49-F238E27FC236}">
                <a16:creationId xmlns:a16="http://schemas.microsoft.com/office/drawing/2014/main" id="{FA55398D-9B22-424B-9311-70D0B40316D1}"/>
              </a:ext>
            </a:extLst>
          </p:cNvPr>
          <p:cNvCxnSpPr>
            <a:cxnSpLocks/>
          </p:cNvCxnSpPr>
          <p:nvPr/>
        </p:nvCxnSpPr>
        <p:spPr>
          <a:xfrm>
            <a:off x="874713" y="1437625"/>
            <a:ext cx="10442575" cy="0"/>
          </a:xfrm>
          <a:prstGeom prst="line">
            <a:avLst/>
          </a:prstGeom>
          <a:ln w="60325">
            <a:solidFill>
              <a:srgbClr val="2190FF"/>
            </a:solidFill>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33718C4C-7B32-472F-BBA4-FBC5F98B5B2E}"/>
              </a:ext>
            </a:extLst>
          </p:cNvPr>
          <p:cNvSpPr txBox="1"/>
          <p:nvPr/>
        </p:nvSpPr>
        <p:spPr>
          <a:xfrm flipH="1">
            <a:off x="1486101" y="1996059"/>
            <a:ext cx="1107996" cy="4369085"/>
          </a:xfrm>
          <a:prstGeom prst="rect">
            <a:avLst/>
          </a:prstGeom>
          <a:noFill/>
        </p:spPr>
        <p:txBody>
          <a:bodyPr vert="eaVert"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6000" b="1" i="0" u="none" strike="noStrike" kern="1200" cap="none" spc="0" normalizeH="0" baseline="0" noProof="0" dirty="0">
                <a:ln>
                  <a:noFill/>
                </a:ln>
                <a:solidFill>
                  <a:srgbClr val="2190FF">
                    <a:alpha val="16000"/>
                  </a:srgbClr>
                </a:solidFill>
                <a:effectLst/>
                <a:uLnTx/>
                <a:uFillTx/>
                <a:latin typeface="Times New Roman" panose="02020603050405020304" pitchFamily="18" charset="0"/>
                <a:ea typeface="微软雅黑"/>
                <a:cs typeface="Times New Roman" panose="02020603050405020304" pitchFamily="18" charset="0"/>
              </a:rPr>
              <a:t>目录</a:t>
            </a:r>
          </a:p>
        </p:txBody>
      </p:sp>
      <p:sp>
        <p:nvSpPr>
          <p:cNvPr id="67" name="文本框 66">
            <a:extLst>
              <a:ext uri="{FF2B5EF4-FFF2-40B4-BE49-F238E27FC236}">
                <a16:creationId xmlns:a16="http://schemas.microsoft.com/office/drawing/2014/main" id="{B84A51ED-345A-4B13-9F42-A6743B5BCE5E}"/>
              </a:ext>
            </a:extLst>
          </p:cNvPr>
          <p:cNvSpPr txBox="1"/>
          <p:nvPr/>
        </p:nvSpPr>
        <p:spPr>
          <a:xfrm>
            <a:off x="4678858" y="1996059"/>
            <a:ext cx="50677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190FF"/>
                </a:solidFill>
                <a:effectLst/>
                <a:uLnTx/>
                <a:uFillTx/>
                <a:latin typeface="Times New Roman" panose="02020603050405020304" pitchFamily="18" charset="0"/>
                <a:ea typeface="微软雅黑"/>
                <a:cs typeface="Times New Roman" panose="02020603050405020304" pitchFamily="18" charset="0"/>
              </a:rPr>
              <a:t>01</a:t>
            </a:r>
            <a:r>
              <a:rPr kumimoji="0" lang="en-US" altLang="zh-CN" sz="2000" b="1" i="0" u="none" strike="noStrike" kern="1200" cap="none" spc="0" normalizeH="0" baseline="0" noProof="0" dirty="0">
                <a:ln>
                  <a:noFill/>
                </a:ln>
                <a:solidFill>
                  <a:srgbClr val="2190FF">
                    <a:alpha val="30000"/>
                  </a:srgbClr>
                </a:solidFill>
                <a:effectLst/>
                <a:uLnTx/>
                <a:uFillTx/>
                <a:latin typeface="Times New Roman" panose="02020603050405020304" pitchFamily="18" charset="0"/>
                <a:ea typeface="微软雅黑"/>
                <a:cs typeface="Times New Roman" panose="02020603050405020304" pitchFamily="18" charset="0"/>
              </a:rPr>
              <a:t> </a:t>
            </a:r>
            <a:r>
              <a:rPr kumimoji="0" lang="en-US" altLang="zh-CN" sz="2000" b="1" i="0" u="none" strike="noStrike" kern="1200" cap="none" spc="0" normalizeH="0" baseline="0" noProof="0" dirty="0">
                <a:ln>
                  <a:noFill/>
                </a:ln>
                <a:solidFill>
                  <a:srgbClr val="2190FF">
                    <a:alpha val="43000"/>
                  </a:srgbClr>
                </a:solidFill>
                <a:effectLst/>
                <a:uLnTx/>
                <a:uFillTx/>
                <a:latin typeface="Times New Roman" panose="02020603050405020304" pitchFamily="18" charset="0"/>
                <a:ea typeface="微软雅黑"/>
                <a:cs typeface="Times New Roman" panose="02020603050405020304" pitchFamily="18" charset="0"/>
              </a:rPr>
              <a:t> </a:t>
            </a:r>
            <a:r>
              <a:rPr kumimoji="0" lang="en-US" altLang="zh-CN" sz="2000" b="1" i="0" u="none" strike="noStrike" kern="1200" cap="none" spc="0" normalizeH="0" baseline="0" noProof="0" dirty="0">
                <a:ln>
                  <a:noFill/>
                </a:ln>
                <a:solidFill>
                  <a:srgbClr val="003F88"/>
                </a:solidFill>
                <a:effectLst/>
                <a:uLnTx/>
                <a:uFillTx/>
                <a:latin typeface="Times New Roman" panose="02020603050405020304" pitchFamily="18" charset="0"/>
                <a:ea typeface="微软雅黑"/>
                <a:cs typeface="Times New Roman" panose="02020603050405020304" pitchFamily="18" charset="0"/>
              </a:rPr>
              <a:t> </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微软雅黑"/>
              <a:cs typeface="Times New Roman" panose="02020603050405020304" pitchFamily="18" charset="0"/>
            </a:endParaRPr>
          </a:p>
        </p:txBody>
      </p:sp>
      <p:sp>
        <p:nvSpPr>
          <p:cNvPr id="68" name="文本框 67">
            <a:extLst>
              <a:ext uri="{FF2B5EF4-FFF2-40B4-BE49-F238E27FC236}">
                <a16:creationId xmlns:a16="http://schemas.microsoft.com/office/drawing/2014/main" id="{799345B2-2ECB-4046-BE13-43CDF6E8BF34}"/>
              </a:ext>
            </a:extLst>
          </p:cNvPr>
          <p:cNvSpPr txBox="1"/>
          <p:nvPr/>
        </p:nvSpPr>
        <p:spPr>
          <a:xfrm>
            <a:off x="4678858" y="2686439"/>
            <a:ext cx="51332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190FF"/>
                </a:solidFill>
                <a:effectLst/>
                <a:uLnTx/>
                <a:uFillTx/>
                <a:latin typeface="Times New Roman" panose="02020603050405020304" pitchFamily="18" charset="0"/>
                <a:ea typeface="微软雅黑"/>
                <a:cs typeface="Times New Roman" panose="02020603050405020304" pitchFamily="18" charset="0"/>
              </a:rPr>
              <a:t>02</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微软雅黑"/>
              <a:cs typeface="Times New Roman" panose="02020603050405020304" pitchFamily="18" charset="0"/>
            </a:endParaRPr>
          </a:p>
        </p:txBody>
      </p:sp>
      <p:sp>
        <p:nvSpPr>
          <p:cNvPr id="69" name="文本框 68">
            <a:extLst>
              <a:ext uri="{FF2B5EF4-FFF2-40B4-BE49-F238E27FC236}">
                <a16:creationId xmlns:a16="http://schemas.microsoft.com/office/drawing/2014/main" id="{F854DD23-F469-477E-A5D2-A3F990BD79F3}"/>
              </a:ext>
            </a:extLst>
          </p:cNvPr>
          <p:cNvSpPr txBox="1"/>
          <p:nvPr/>
        </p:nvSpPr>
        <p:spPr>
          <a:xfrm>
            <a:off x="4678858" y="3376819"/>
            <a:ext cx="51332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190FF"/>
                </a:solidFill>
                <a:effectLst/>
                <a:uLnTx/>
                <a:uFillTx/>
                <a:latin typeface="Times New Roman" panose="02020603050405020304" pitchFamily="18" charset="0"/>
                <a:ea typeface="微软雅黑"/>
                <a:cs typeface="Times New Roman" panose="02020603050405020304" pitchFamily="18" charset="0"/>
              </a:rPr>
              <a:t>03</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微软雅黑"/>
              <a:cs typeface="Times New Roman" panose="02020603050405020304" pitchFamily="18" charset="0"/>
            </a:endParaRPr>
          </a:p>
        </p:txBody>
      </p:sp>
      <p:sp>
        <p:nvSpPr>
          <p:cNvPr id="70" name="文本框 69">
            <a:extLst>
              <a:ext uri="{FF2B5EF4-FFF2-40B4-BE49-F238E27FC236}">
                <a16:creationId xmlns:a16="http://schemas.microsoft.com/office/drawing/2014/main" id="{5A848D10-0D11-4BA4-BF20-C91AF6AEF83F}"/>
              </a:ext>
            </a:extLst>
          </p:cNvPr>
          <p:cNvSpPr txBox="1"/>
          <p:nvPr/>
        </p:nvSpPr>
        <p:spPr>
          <a:xfrm>
            <a:off x="4678858" y="4067199"/>
            <a:ext cx="51332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190FF"/>
                </a:solidFill>
                <a:effectLst/>
                <a:uLnTx/>
                <a:uFillTx/>
                <a:latin typeface="Times New Roman" panose="02020603050405020304" pitchFamily="18" charset="0"/>
                <a:ea typeface="微软雅黑"/>
                <a:cs typeface="Times New Roman" panose="02020603050405020304" pitchFamily="18" charset="0"/>
              </a:rPr>
              <a:t>04</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微软雅黑"/>
              <a:cs typeface="Times New Roman" panose="02020603050405020304" pitchFamily="18" charset="0"/>
            </a:endParaRPr>
          </a:p>
        </p:txBody>
      </p:sp>
      <p:sp>
        <p:nvSpPr>
          <p:cNvPr id="71" name="文本框 70">
            <a:extLst>
              <a:ext uri="{FF2B5EF4-FFF2-40B4-BE49-F238E27FC236}">
                <a16:creationId xmlns:a16="http://schemas.microsoft.com/office/drawing/2014/main" id="{C0CB1082-9B70-444E-8979-814E3635A763}"/>
              </a:ext>
            </a:extLst>
          </p:cNvPr>
          <p:cNvSpPr txBox="1"/>
          <p:nvPr/>
        </p:nvSpPr>
        <p:spPr>
          <a:xfrm>
            <a:off x="4678858" y="4757579"/>
            <a:ext cx="51332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190FF"/>
                </a:solidFill>
                <a:effectLst/>
                <a:uLnTx/>
                <a:uFillTx/>
                <a:latin typeface="Times New Roman" panose="02020603050405020304" pitchFamily="18" charset="0"/>
                <a:ea typeface="微软雅黑"/>
                <a:cs typeface="Times New Roman" panose="02020603050405020304" pitchFamily="18" charset="0"/>
              </a:rPr>
              <a:t>05</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微软雅黑"/>
              <a:cs typeface="Times New Roman" panose="02020603050405020304" pitchFamily="18" charset="0"/>
            </a:endParaRPr>
          </a:p>
        </p:txBody>
      </p:sp>
      <p:sp>
        <p:nvSpPr>
          <p:cNvPr id="72" name="文本框 71">
            <a:extLst>
              <a:ext uri="{FF2B5EF4-FFF2-40B4-BE49-F238E27FC236}">
                <a16:creationId xmlns:a16="http://schemas.microsoft.com/office/drawing/2014/main" id="{DE9FC94D-6EDF-46D4-A366-61F6B239BA5C}"/>
              </a:ext>
            </a:extLst>
          </p:cNvPr>
          <p:cNvSpPr txBox="1"/>
          <p:nvPr/>
        </p:nvSpPr>
        <p:spPr>
          <a:xfrm>
            <a:off x="4678858" y="5447957"/>
            <a:ext cx="4722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190FF"/>
                </a:solidFill>
                <a:effectLst/>
                <a:uLnTx/>
                <a:uFillTx/>
                <a:latin typeface="Times New Roman" panose="02020603050405020304" pitchFamily="18" charset="0"/>
                <a:ea typeface="微软雅黑"/>
                <a:cs typeface="Times New Roman" panose="02020603050405020304" pitchFamily="18" charset="0"/>
              </a:rPr>
              <a:t>06</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微软雅黑"/>
              <a:cs typeface="Times New Roman" panose="02020603050405020304" pitchFamily="18" charset="0"/>
            </a:endParaRPr>
          </a:p>
        </p:txBody>
      </p:sp>
      <p:pic>
        <p:nvPicPr>
          <p:cNvPr id="74" name="图片 73">
            <a:extLst>
              <a:ext uri="{FF2B5EF4-FFF2-40B4-BE49-F238E27FC236}">
                <a16:creationId xmlns:a16="http://schemas.microsoft.com/office/drawing/2014/main" id="{51700EBF-3158-44A9-80B2-774400D72C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813" y="38097"/>
            <a:ext cx="3885936" cy="1273691"/>
          </a:xfrm>
          <a:prstGeom prst="rect">
            <a:avLst/>
          </a:prstGeom>
          <a:effectLst>
            <a:outerShdw blurRad="50800" dist="38100" dir="5400000" algn="t" rotWithShape="0">
              <a:schemeClr val="bg1">
                <a:alpha val="80000"/>
              </a:scheme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9B43D6F6-8184-46A0-A929-3DF2D2CAD4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7988" y="0"/>
            <a:ext cx="1134500" cy="1122744"/>
          </a:xfrm>
          <a:prstGeom prst="rect">
            <a:avLst/>
          </a:prstGeom>
          <a:effectLst>
            <a:outerShdw blurRad="50800" dist="38100" dir="2700000" algn="tl" rotWithShape="0">
              <a:schemeClr val="bg1">
                <a:alpha val="40000"/>
              </a:schemeClr>
            </a:outerShdw>
          </a:effectLst>
        </p:spPr>
      </p:pic>
      <p:sp>
        <p:nvSpPr>
          <p:cNvPr id="9" name="文本框 8">
            <a:extLst>
              <a:ext uri="{FF2B5EF4-FFF2-40B4-BE49-F238E27FC236}">
                <a16:creationId xmlns:a16="http://schemas.microsoft.com/office/drawing/2014/main" id="{98EE3181-B82A-4F4B-9997-351EEB8D89CA}"/>
              </a:ext>
            </a:extLst>
          </p:cNvPr>
          <p:cNvSpPr txBox="1"/>
          <p:nvPr/>
        </p:nvSpPr>
        <p:spPr>
          <a:xfrm>
            <a:off x="378989" y="299762"/>
            <a:ext cx="6306483" cy="523220"/>
          </a:xfrm>
          <a:prstGeom prst="rect">
            <a:avLst/>
          </a:prstGeom>
          <a:noFill/>
        </p:spPr>
        <p:txBody>
          <a:bodyPr wrap="square" rtlCol="0">
            <a:spAutoFit/>
          </a:bodyPr>
          <a:lstStyle/>
          <a:p>
            <a:r>
              <a:rPr lang="zh-CN" altLang="en-US" sz="2800" dirty="0">
                <a:solidFill>
                  <a:schemeClr val="bg1"/>
                </a:solidFill>
              </a:rPr>
              <a:t>系统展示</a:t>
            </a:r>
          </a:p>
        </p:txBody>
      </p:sp>
      <p:sp>
        <p:nvSpPr>
          <p:cNvPr id="2" name="Rectangle 2">
            <a:extLst>
              <a:ext uri="{FF2B5EF4-FFF2-40B4-BE49-F238E27FC236}">
                <a16:creationId xmlns:a16="http://schemas.microsoft.com/office/drawing/2014/main" id="{10D74BFF-022A-4F6F-88AD-8CB3A1740BEC}"/>
              </a:ext>
            </a:extLst>
          </p:cNvPr>
          <p:cNvSpPr>
            <a:spLocks noChangeArrowheads="1"/>
          </p:cNvSpPr>
          <p:nvPr/>
        </p:nvSpPr>
        <p:spPr bwMode="auto">
          <a:xfrm>
            <a:off x="1364545" y="32947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77B3CB9A-DAC3-CDA0-5822-EEC6061B9E4F}"/>
              </a:ext>
            </a:extLst>
          </p:cNvPr>
          <p:cNvSpPr>
            <a:spLocks noChangeArrowheads="1"/>
          </p:cNvSpPr>
          <p:nvPr/>
        </p:nvSpPr>
        <p:spPr bwMode="auto">
          <a:xfrm>
            <a:off x="2606639" y="20877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a:extLst>
              <a:ext uri="{FF2B5EF4-FFF2-40B4-BE49-F238E27FC236}">
                <a16:creationId xmlns:a16="http://schemas.microsoft.com/office/drawing/2014/main" id="{56AC894C-1D47-5434-25A3-58094994E606}"/>
              </a:ext>
            </a:extLst>
          </p:cNvPr>
          <p:cNvSpPr>
            <a:spLocks noChangeArrowheads="1"/>
          </p:cNvSpPr>
          <p:nvPr/>
        </p:nvSpPr>
        <p:spPr bwMode="auto">
          <a:xfrm>
            <a:off x="2263738" y="2684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8">
            <a:extLst>
              <a:ext uri="{FF2B5EF4-FFF2-40B4-BE49-F238E27FC236}">
                <a16:creationId xmlns:a16="http://schemas.microsoft.com/office/drawing/2014/main" id="{3AD5D9BB-79D5-5C35-CFED-AC59C6B794E0}"/>
              </a:ext>
            </a:extLst>
          </p:cNvPr>
          <p:cNvSpPr>
            <a:spLocks noChangeArrowheads="1"/>
          </p:cNvSpPr>
          <p:nvPr/>
        </p:nvSpPr>
        <p:spPr bwMode="auto">
          <a:xfrm>
            <a:off x="2305849" y="32894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0" name="文本框 59">
            <a:extLst>
              <a:ext uri="{FF2B5EF4-FFF2-40B4-BE49-F238E27FC236}">
                <a16:creationId xmlns:a16="http://schemas.microsoft.com/office/drawing/2014/main" id="{46904D49-8DF9-4F79-888D-30AFADB43BE7}"/>
              </a:ext>
            </a:extLst>
          </p:cNvPr>
          <p:cNvSpPr txBox="1"/>
          <p:nvPr/>
        </p:nvSpPr>
        <p:spPr>
          <a:xfrm>
            <a:off x="34678" y="1290767"/>
            <a:ext cx="5964515" cy="369332"/>
          </a:xfrm>
          <a:prstGeom prst="rect">
            <a:avLst/>
          </a:prstGeom>
          <a:noFill/>
        </p:spPr>
        <p:txBody>
          <a:bodyPr wrap="square">
            <a:spAutoFit/>
          </a:bodyPr>
          <a:lstStyle/>
          <a:p>
            <a:pPr indent="266700" algn="just"/>
            <a:r>
              <a:rPr lang="zh-CN" altLang="en-US" kern="100" dirty="0">
                <a:effectLst/>
                <a:latin typeface="Times New Roman" panose="02020603050405020304" pitchFamily="18" charset="0"/>
                <a:ea typeface="宋体" panose="02010600030101010101" pitchFamily="2" charset="-122"/>
              </a:rPr>
              <a:t>根据专家信息表</a:t>
            </a:r>
            <a:r>
              <a:rPr lang="zh-CN" altLang="en-US" kern="100" dirty="0">
                <a:latin typeface="Times New Roman" panose="02020603050405020304" pitchFamily="18" charset="0"/>
                <a:ea typeface="宋体" panose="02010600030101010101" pitchFamily="2" charset="-122"/>
              </a:rPr>
              <a:t>中的单位信息制作的词云图：</a:t>
            </a:r>
            <a:endParaRPr lang="zh-CN" altLang="zh-CN" kern="100" dirty="0">
              <a:effectLst/>
              <a:latin typeface="Times New Roman" panose="02020603050405020304" pitchFamily="18" charset="0"/>
              <a:ea typeface="宋体" panose="02010600030101010101" pitchFamily="2" charset="-122"/>
            </a:endParaRPr>
          </a:p>
        </p:txBody>
      </p:sp>
      <p:pic>
        <p:nvPicPr>
          <p:cNvPr id="5" name="图片 4">
            <a:extLst>
              <a:ext uri="{FF2B5EF4-FFF2-40B4-BE49-F238E27FC236}">
                <a16:creationId xmlns:a16="http://schemas.microsoft.com/office/drawing/2014/main" id="{97AFBC17-50EE-4BFF-BAE0-EC1B56EDF177}"/>
              </a:ext>
            </a:extLst>
          </p:cNvPr>
          <p:cNvPicPr>
            <a:picLocks noChangeAspect="1"/>
          </p:cNvPicPr>
          <p:nvPr/>
        </p:nvPicPr>
        <p:blipFill>
          <a:blip r:embed="rId4"/>
          <a:stretch>
            <a:fillRect/>
          </a:stretch>
        </p:blipFill>
        <p:spPr>
          <a:xfrm>
            <a:off x="378989" y="1815257"/>
            <a:ext cx="5136469" cy="2770598"/>
          </a:xfrm>
          <a:prstGeom prst="rect">
            <a:avLst/>
          </a:prstGeom>
        </p:spPr>
      </p:pic>
      <p:grpSp>
        <p:nvGrpSpPr>
          <p:cNvPr id="25" name="组合 24">
            <a:extLst>
              <a:ext uri="{FF2B5EF4-FFF2-40B4-BE49-F238E27FC236}">
                <a16:creationId xmlns:a16="http://schemas.microsoft.com/office/drawing/2014/main" id="{33CEBD77-1851-44C4-B5E6-8AD702FC42AF}"/>
              </a:ext>
            </a:extLst>
          </p:cNvPr>
          <p:cNvGrpSpPr/>
          <p:nvPr/>
        </p:nvGrpSpPr>
        <p:grpSpPr>
          <a:xfrm>
            <a:off x="2442583" y="6372169"/>
            <a:ext cx="7695974" cy="319809"/>
            <a:chOff x="2215547" y="6307388"/>
            <a:chExt cx="6777933" cy="319809"/>
          </a:xfrm>
        </p:grpSpPr>
        <p:sp>
          <p:nvSpPr>
            <p:cNvPr id="26" name="文本框 25">
              <a:extLst>
                <a:ext uri="{FF2B5EF4-FFF2-40B4-BE49-F238E27FC236}">
                  <a16:creationId xmlns:a16="http://schemas.microsoft.com/office/drawing/2014/main" id="{83D87792-BBFE-4106-82E1-0345085CD59E}"/>
                </a:ext>
              </a:extLst>
            </p:cNvPr>
            <p:cNvSpPr txBox="1"/>
            <p:nvPr/>
          </p:nvSpPr>
          <p:spPr>
            <a:xfrm>
              <a:off x="2215547" y="6307388"/>
              <a:ext cx="478877"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algn="ctr">
                <a:defRPr/>
              </a:pPr>
              <a:r>
                <a:rPr lang="zh-CN" altLang="en-US" dirty="0">
                  <a:latin typeface="微软雅黑"/>
                  <a:ea typeface="微软雅黑"/>
                </a:rPr>
                <a:t>绪论</a:t>
              </a:r>
            </a:p>
          </p:txBody>
        </p:sp>
        <p:sp>
          <p:nvSpPr>
            <p:cNvPr id="27" name="文本框 26">
              <a:extLst>
                <a:ext uri="{FF2B5EF4-FFF2-40B4-BE49-F238E27FC236}">
                  <a16:creationId xmlns:a16="http://schemas.microsoft.com/office/drawing/2014/main" id="{A3CAA3CB-C14B-4E69-B64C-27590BF4979D}"/>
                </a:ext>
              </a:extLst>
            </p:cNvPr>
            <p:cNvSpPr txBox="1"/>
            <p:nvPr/>
          </p:nvSpPr>
          <p:spPr>
            <a:xfrm>
              <a:off x="3136374" y="6307388"/>
              <a:ext cx="79511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b="1" i="0" u="none" strike="noStrike" kern="0" cap="none" spc="0" normalizeH="0" baseline="0">
                  <a:ln>
                    <a:noFill/>
                  </a:ln>
                  <a:solidFill>
                    <a:prstClr val="black"/>
                  </a:solidFill>
                  <a:effectLst/>
                  <a:uLnTx/>
                  <a:uFillTx/>
                  <a:latin typeface="+mn-ea"/>
                </a:defRPr>
              </a:lvl1pPr>
            </a:lstStyle>
            <a:p>
              <a:pPr lvl="0" algn="ctr">
                <a:defRPr/>
              </a:pPr>
              <a:r>
                <a:rPr lang="zh-CN" altLang="en-US" b="0" dirty="0">
                  <a:solidFill>
                    <a:prstClr val="white">
                      <a:lumMod val="65000"/>
                    </a:prstClr>
                  </a:solidFill>
                  <a:latin typeface="微软雅黑"/>
                  <a:ea typeface="微软雅黑"/>
                </a:rPr>
                <a:t>关键技术</a:t>
              </a:r>
            </a:p>
          </p:txBody>
        </p:sp>
        <p:sp>
          <p:nvSpPr>
            <p:cNvPr id="28" name="文本框 27">
              <a:extLst>
                <a:ext uri="{FF2B5EF4-FFF2-40B4-BE49-F238E27FC236}">
                  <a16:creationId xmlns:a16="http://schemas.microsoft.com/office/drawing/2014/main" id="{093143E5-3ABC-4C9F-A9C6-8CC8C5586489}"/>
                </a:ext>
              </a:extLst>
            </p:cNvPr>
            <p:cNvSpPr txBox="1"/>
            <p:nvPr/>
          </p:nvSpPr>
          <p:spPr>
            <a:xfrm>
              <a:off x="4373440" y="6319420"/>
              <a:ext cx="795116" cy="307777"/>
            </a:xfrm>
            <a:prstGeom prst="rect">
              <a:avLst/>
            </a:prstGeom>
            <a:noFill/>
          </p:spPr>
          <p:txBody>
            <a:bodyPr wrap="none" rtlCol="0">
              <a:spAutoFit/>
            </a:bodyPr>
            <a:lstStyle/>
            <a:p>
              <a:pPr algn="ctr">
                <a:defRPr/>
              </a:pPr>
              <a:r>
                <a:rPr lang="zh-CN" altLang="en-US" sz="1400" kern="0" dirty="0">
                  <a:solidFill>
                    <a:prstClr val="white">
                      <a:lumMod val="65000"/>
                    </a:prstClr>
                  </a:solidFill>
                  <a:latin typeface="微软雅黑"/>
                  <a:ea typeface="微软雅黑"/>
                </a:rPr>
                <a:t>研究方法</a:t>
              </a:r>
            </a:p>
          </p:txBody>
        </p:sp>
        <p:sp>
          <p:nvSpPr>
            <p:cNvPr id="29" name="文本框 28">
              <a:extLst>
                <a:ext uri="{FF2B5EF4-FFF2-40B4-BE49-F238E27FC236}">
                  <a16:creationId xmlns:a16="http://schemas.microsoft.com/office/drawing/2014/main" id="{576CF5E0-E1C4-4F1C-9B36-1CA3D76A0CE7}"/>
                </a:ext>
              </a:extLst>
            </p:cNvPr>
            <p:cNvSpPr txBox="1"/>
            <p:nvPr/>
          </p:nvSpPr>
          <p:spPr>
            <a:xfrm>
              <a:off x="5800853" y="6319420"/>
              <a:ext cx="795116" cy="307777"/>
            </a:xfrm>
            <a:prstGeom prst="rect">
              <a:avLst/>
            </a:prstGeom>
            <a:noFill/>
          </p:spPr>
          <p:txBody>
            <a:bodyPr wrap="none" rtlCol="0">
              <a:spAutoFit/>
            </a:bodyPr>
            <a:lstStyle/>
            <a:p>
              <a:pPr marR="0" lvl="0" indent="0" algn="ctr" fontAlgn="auto">
                <a:lnSpc>
                  <a:spcPct val="100000"/>
                </a:lnSpc>
                <a:spcBef>
                  <a:spcPts val="0"/>
                </a:spcBef>
                <a:spcAft>
                  <a:spcPts val="0"/>
                </a:spcAft>
                <a:buClrTx/>
                <a:buSzTx/>
                <a:buFontTx/>
                <a:buNone/>
                <a:tabLst/>
                <a:defRPr/>
              </a:pPr>
              <a:r>
                <a:rPr lang="zh-CN" altLang="en-US" sz="1400" b="1" kern="0" dirty="0">
                  <a:latin typeface="微软雅黑"/>
                  <a:ea typeface="微软雅黑"/>
                </a:rPr>
                <a:t>成果展示</a:t>
              </a:r>
            </a:p>
          </p:txBody>
        </p:sp>
        <p:sp>
          <p:nvSpPr>
            <p:cNvPr id="30" name="文本框 29">
              <a:extLst>
                <a:ext uri="{FF2B5EF4-FFF2-40B4-BE49-F238E27FC236}">
                  <a16:creationId xmlns:a16="http://schemas.microsoft.com/office/drawing/2014/main" id="{9A5A5E4D-EF4E-46CF-9AEF-D7B44BE86A09}"/>
                </a:ext>
              </a:extLst>
            </p:cNvPr>
            <p:cNvSpPr txBox="1"/>
            <p:nvPr/>
          </p:nvSpPr>
          <p:spPr>
            <a:xfrm>
              <a:off x="7228271" y="6319420"/>
              <a:ext cx="95323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总结与展望</a:t>
              </a:r>
            </a:p>
          </p:txBody>
        </p:sp>
        <p:sp>
          <p:nvSpPr>
            <p:cNvPr id="31" name="文本框 30">
              <a:extLst>
                <a:ext uri="{FF2B5EF4-FFF2-40B4-BE49-F238E27FC236}">
                  <a16:creationId xmlns:a16="http://schemas.microsoft.com/office/drawing/2014/main" id="{A915B415-E350-4F9C-A224-C898367F41D1}"/>
                </a:ext>
              </a:extLst>
            </p:cNvPr>
            <p:cNvSpPr txBox="1"/>
            <p:nvPr/>
          </p:nvSpPr>
          <p:spPr>
            <a:xfrm>
              <a:off x="8514603" y="6319419"/>
              <a:ext cx="4788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致谢</a:t>
              </a:r>
            </a:p>
          </p:txBody>
        </p:sp>
      </p:grpSp>
      <p:pic>
        <p:nvPicPr>
          <p:cNvPr id="4" name="图片 3">
            <a:extLst>
              <a:ext uri="{FF2B5EF4-FFF2-40B4-BE49-F238E27FC236}">
                <a16:creationId xmlns:a16="http://schemas.microsoft.com/office/drawing/2014/main" id="{F6A078F0-E4BE-4D3F-9767-9681A1843DE8}"/>
              </a:ext>
            </a:extLst>
          </p:cNvPr>
          <p:cNvPicPr>
            <a:picLocks noChangeAspect="1"/>
          </p:cNvPicPr>
          <p:nvPr/>
        </p:nvPicPr>
        <p:blipFill>
          <a:blip r:embed="rId5"/>
          <a:stretch>
            <a:fillRect/>
          </a:stretch>
        </p:blipFill>
        <p:spPr>
          <a:xfrm>
            <a:off x="6548744" y="1815257"/>
            <a:ext cx="5043851" cy="3265230"/>
          </a:xfrm>
          <a:prstGeom prst="rect">
            <a:avLst/>
          </a:prstGeom>
        </p:spPr>
      </p:pic>
      <p:sp>
        <p:nvSpPr>
          <p:cNvPr id="32" name="文本框 31">
            <a:extLst>
              <a:ext uri="{FF2B5EF4-FFF2-40B4-BE49-F238E27FC236}">
                <a16:creationId xmlns:a16="http://schemas.microsoft.com/office/drawing/2014/main" id="{54F4E605-F64C-45E5-91FB-D9D2B67B0CE5}"/>
              </a:ext>
            </a:extLst>
          </p:cNvPr>
          <p:cNvSpPr txBox="1"/>
          <p:nvPr/>
        </p:nvSpPr>
        <p:spPr>
          <a:xfrm>
            <a:off x="6088411" y="1206318"/>
            <a:ext cx="5964515" cy="369332"/>
          </a:xfrm>
          <a:prstGeom prst="rect">
            <a:avLst/>
          </a:prstGeom>
          <a:noFill/>
        </p:spPr>
        <p:txBody>
          <a:bodyPr wrap="square">
            <a:spAutoFit/>
          </a:bodyPr>
          <a:lstStyle/>
          <a:p>
            <a:pPr indent="266700" algn="just"/>
            <a:r>
              <a:rPr lang="zh-CN" altLang="en-US" kern="100" dirty="0">
                <a:effectLst/>
                <a:latin typeface="Times New Roman" panose="02020603050405020304" pitchFamily="18" charset="0"/>
                <a:ea typeface="宋体" panose="02010600030101010101" pitchFamily="2" charset="-122"/>
              </a:rPr>
              <a:t>根据项目信息表</a:t>
            </a:r>
            <a:r>
              <a:rPr lang="zh-CN" altLang="en-US" kern="100" dirty="0">
                <a:latin typeface="Times New Roman" panose="02020603050405020304" pitchFamily="18" charset="0"/>
                <a:ea typeface="宋体" panose="02010600030101010101" pitchFamily="2" charset="-122"/>
              </a:rPr>
              <a:t>中的完成单位信息制作的词云图：</a:t>
            </a:r>
            <a:endParaRPr lang="zh-CN" altLang="zh-CN"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572460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9B43D6F6-8184-46A0-A929-3DF2D2CAD4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7988" y="0"/>
            <a:ext cx="1134500" cy="1122744"/>
          </a:xfrm>
          <a:prstGeom prst="rect">
            <a:avLst/>
          </a:prstGeom>
          <a:effectLst>
            <a:outerShdw blurRad="50800" dist="38100" dir="2700000" algn="tl" rotWithShape="0">
              <a:schemeClr val="bg1">
                <a:alpha val="40000"/>
              </a:schemeClr>
            </a:outerShdw>
          </a:effectLst>
        </p:spPr>
      </p:pic>
      <p:sp>
        <p:nvSpPr>
          <p:cNvPr id="9" name="文本框 8">
            <a:extLst>
              <a:ext uri="{FF2B5EF4-FFF2-40B4-BE49-F238E27FC236}">
                <a16:creationId xmlns:a16="http://schemas.microsoft.com/office/drawing/2014/main" id="{98EE3181-B82A-4F4B-9997-351EEB8D89CA}"/>
              </a:ext>
            </a:extLst>
          </p:cNvPr>
          <p:cNvSpPr txBox="1"/>
          <p:nvPr/>
        </p:nvSpPr>
        <p:spPr>
          <a:xfrm>
            <a:off x="378989" y="299762"/>
            <a:ext cx="6306483" cy="523220"/>
          </a:xfrm>
          <a:prstGeom prst="rect">
            <a:avLst/>
          </a:prstGeom>
          <a:noFill/>
        </p:spPr>
        <p:txBody>
          <a:bodyPr wrap="square" rtlCol="0">
            <a:spAutoFit/>
          </a:bodyPr>
          <a:lstStyle/>
          <a:p>
            <a:r>
              <a:rPr lang="zh-CN" altLang="en-US" sz="2800" dirty="0">
                <a:solidFill>
                  <a:schemeClr val="bg1"/>
                </a:solidFill>
              </a:rPr>
              <a:t>系统展示</a:t>
            </a:r>
          </a:p>
        </p:txBody>
      </p:sp>
      <p:sp>
        <p:nvSpPr>
          <p:cNvPr id="2" name="Rectangle 2">
            <a:extLst>
              <a:ext uri="{FF2B5EF4-FFF2-40B4-BE49-F238E27FC236}">
                <a16:creationId xmlns:a16="http://schemas.microsoft.com/office/drawing/2014/main" id="{10D74BFF-022A-4F6F-88AD-8CB3A1740BEC}"/>
              </a:ext>
            </a:extLst>
          </p:cNvPr>
          <p:cNvSpPr>
            <a:spLocks noChangeArrowheads="1"/>
          </p:cNvSpPr>
          <p:nvPr/>
        </p:nvSpPr>
        <p:spPr bwMode="auto">
          <a:xfrm>
            <a:off x="1364545" y="32947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4">
            <a:extLst>
              <a:ext uri="{FF2B5EF4-FFF2-40B4-BE49-F238E27FC236}">
                <a16:creationId xmlns:a16="http://schemas.microsoft.com/office/drawing/2014/main" id="{77B3CB9A-DAC3-CDA0-5822-EEC6061B9E4F}"/>
              </a:ext>
            </a:extLst>
          </p:cNvPr>
          <p:cNvSpPr>
            <a:spLocks noChangeArrowheads="1"/>
          </p:cNvSpPr>
          <p:nvPr/>
        </p:nvSpPr>
        <p:spPr bwMode="auto">
          <a:xfrm>
            <a:off x="2606639" y="20877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8">
            <a:extLst>
              <a:ext uri="{FF2B5EF4-FFF2-40B4-BE49-F238E27FC236}">
                <a16:creationId xmlns:a16="http://schemas.microsoft.com/office/drawing/2014/main" id="{3AD5D9BB-79D5-5C35-CFED-AC59C6B794E0}"/>
              </a:ext>
            </a:extLst>
          </p:cNvPr>
          <p:cNvSpPr>
            <a:spLocks noChangeArrowheads="1"/>
          </p:cNvSpPr>
          <p:nvPr/>
        </p:nvSpPr>
        <p:spPr bwMode="auto">
          <a:xfrm>
            <a:off x="2305849" y="32894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6B093A59-202F-47CB-940A-9FF7C32F36DC}"/>
              </a:ext>
            </a:extLst>
          </p:cNvPr>
          <p:cNvPicPr>
            <a:picLocks noChangeAspect="1"/>
          </p:cNvPicPr>
          <p:nvPr/>
        </p:nvPicPr>
        <p:blipFill rotWithShape="1">
          <a:blip r:embed="rId4"/>
          <a:srcRect l="17429"/>
          <a:stretch/>
        </p:blipFill>
        <p:spPr>
          <a:xfrm>
            <a:off x="236040" y="2685772"/>
            <a:ext cx="5859959" cy="3548079"/>
          </a:xfrm>
          <a:prstGeom prst="rect">
            <a:avLst/>
          </a:prstGeom>
        </p:spPr>
      </p:pic>
      <p:sp>
        <p:nvSpPr>
          <p:cNvPr id="28" name="文本框 27">
            <a:extLst>
              <a:ext uri="{FF2B5EF4-FFF2-40B4-BE49-F238E27FC236}">
                <a16:creationId xmlns:a16="http://schemas.microsoft.com/office/drawing/2014/main" id="{B59025F7-118C-4420-8BB4-EBF12FC84402}"/>
              </a:ext>
            </a:extLst>
          </p:cNvPr>
          <p:cNvSpPr txBox="1"/>
          <p:nvPr/>
        </p:nvSpPr>
        <p:spPr>
          <a:xfrm>
            <a:off x="107690" y="1139327"/>
            <a:ext cx="6084669" cy="1200329"/>
          </a:xfrm>
          <a:prstGeom prst="rect">
            <a:avLst/>
          </a:prstGeom>
          <a:noFill/>
        </p:spPr>
        <p:txBody>
          <a:bodyPr wrap="square">
            <a:spAutoFit/>
          </a:bodyPr>
          <a:lstStyle/>
          <a:p>
            <a:pPr indent="266700" algn="just"/>
            <a:r>
              <a:rPr lang="zh-CN" altLang="en-US" sz="1800" kern="100" dirty="0">
                <a:effectLst/>
                <a:latin typeface="Times New Roman" panose="02020603050405020304" pitchFamily="18" charset="0"/>
                <a:ea typeface="宋体" panose="02010600030101010101" pitchFamily="2" charset="-122"/>
              </a:rPr>
              <a:t>根据专家信息表，项目库表，论文库表，将专家熟悉专业，专家所属学科，专家研究领域</a:t>
            </a:r>
            <a:r>
              <a:rPr lang="zh-CN" altLang="en-US" kern="100" dirty="0">
                <a:latin typeface="Times New Roman" panose="02020603050405020304" pitchFamily="18" charset="0"/>
                <a:ea typeface="宋体" panose="02010600030101010101" pitchFamily="2" charset="-122"/>
              </a:rPr>
              <a:t>，</a:t>
            </a:r>
            <a:r>
              <a:rPr lang="zh-CN" altLang="en-US" sz="1800" kern="100" dirty="0">
                <a:latin typeface="Times New Roman" panose="02020603050405020304" pitchFamily="18" charset="0"/>
                <a:ea typeface="宋体" panose="02010600030101010101" pitchFamily="2" charset="-122"/>
              </a:rPr>
              <a:t>制作</a:t>
            </a:r>
            <a:r>
              <a:rPr lang="zh-CN" altLang="en-US" kern="100" dirty="0">
                <a:latin typeface="Times New Roman" panose="02020603050405020304" pitchFamily="18" charset="0"/>
                <a:ea typeface="宋体" panose="02010600030101010101" pitchFamily="2" charset="-122"/>
              </a:rPr>
              <a:t>成</a:t>
            </a:r>
            <a:r>
              <a:rPr lang="en-US" altLang="zh-CN" kern="100" dirty="0">
                <a:latin typeface="Times New Roman" panose="02020603050405020304" pitchFamily="18" charset="0"/>
                <a:ea typeface="宋体" panose="02010600030101010101" pitchFamily="2" charset="-122"/>
              </a:rPr>
              <a:t>3</a:t>
            </a:r>
            <a:r>
              <a:rPr lang="zh-CN" altLang="en-US" kern="100" dirty="0">
                <a:latin typeface="Times New Roman" panose="02020603050405020304" pitchFamily="18" charset="0"/>
                <a:ea typeface="宋体" panose="02010600030101010101" pitchFamily="2" charset="-122"/>
              </a:rPr>
              <a:t>张柱状</a:t>
            </a:r>
            <a:r>
              <a:rPr lang="zh-CN" altLang="en-US" sz="1800" kern="100" dirty="0">
                <a:latin typeface="Times New Roman" panose="02020603050405020304" pitchFamily="18" charset="0"/>
                <a:ea typeface="宋体" panose="02010600030101010101" pitchFamily="2" charset="-122"/>
              </a:rPr>
              <a:t>图和折线图表，柱状图和折线图集成到了一个网页表中，通过表的右上角功能区域切换。</a:t>
            </a:r>
            <a:endParaRPr lang="zh-CN" altLang="zh-CN" sz="1800" kern="100" dirty="0">
              <a:effectLst/>
              <a:latin typeface="Times New Roman" panose="02020603050405020304" pitchFamily="18" charset="0"/>
              <a:ea typeface="宋体" panose="02010600030101010101" pitchFamily="2" charset="-122"/>
            </a:endParaRPr>
          </a:p>
        </p:txBody>
      </p:sp>
      <p:pic>
        <p:nvPicPr>
          <p:cNvPr id="14" name="图片 13">
            <a:extLst>
              <a:ext uri="{FF2B5EF4-FFF2-40B4-BE49-F238E27FC236}">
                <a16:creationId xmlns:a16="http://schemas.microsoft.com/office/drawing/2014/main" id="{9E1CAF16-01CF-4F00-97D8-9743B16227E9}"/>
              </a:ext>
            </a:extLst>
          </p:cNvPr>
          <p:cNvPicPr>
            <a:picLocks noChangeAspect="1"/>
          </p:cNvPicPr>
          <p:nvPr/>
        </p:nvPicPr>
        <p:blipFill rotWithShape="1">
          <a:blip r:embed="rId5"/>
          <a:srcRect l="19523" t="-336" r="-1930" b="336"/>
          <a:stretch/>
        </p:blipFill>
        <p:spPr>
          <a:xfrm>
            <a:off x="6945551" y="3142835"/>
            <a:ext cx="4983794" cy="3207266"/>
          </a:xfrm>
          <a:prstGeom prst="rect">
            <a:avLst/>
          </a:prstGeom>
        </p:spPr>
      </p:pic>
      <p:pic>
        <p:nvPicPr>
          <p:cNvPr id="19" name="图片 18">
            <a:extLst>
              <a:ext uri="{FF2B5EF4-FFF2-40B4-BE49-F238E27FC236}">
                <a16:creationId xmlns:a16="http://schemas.microsoft.com/office/drawing/2014/main" id="{28648DED-AD74-4B84-9E65-42038C24C672}"/>
              </a:ext>
            </a:extLst>
          </p:cNvPr>
          <p:cNvPicPr>
            <a:picLocks noChangeAspect="1"/>
          </p:cNvPicPr>
          <p:nvPr/>
        </p:nvPicPr>
        <p:blipFill>
          <a:blip r:embed="rId6"/>
          <a:stretch>
            <a:fillRect/>
          </a:stretch>
        </p:blipFill>
        <p:spPr>
          <a:xfrm>
            <a:off x="6330905" y="1962864"/>
            <a:ext cx="2019475" cy="464860"/>
          </a:xfrm>
          <a:prstGeom prst="rect">
            <a:avLst/>
          </a:prstGeom>
        </p:spPr>
      </p:pic>
      <p:sp>
        <p:nvSpPr>
          <p:cNvPr id="37" name="文本框 36">
            <a:extLst>
              <a:ext uri="{FF2B5EF4-FFF2-40B4-BE49-F238E27FC236}">
                <a16:creationId xmlns:a16="http://schemas.microsoft.com/office/drawing/2014/main" id="{BEBB3ED9-FF5C-406A-83EF-369766DCF473}"/>
              </a:ext>
            </a:extLst>
          </p:cNvPr>
          <p:cNvSpPr txBox="1"/>
          <p:nvPr/>
        </p:nvSpPr>
        <p:spPr>
          <a:xfrm>
            <a:off x="8350380" y="1573214"/>
            <a:ext cx="3048691" cy="1077218"/>
          </a:xfrm>
          <a:prstGeom prst="rect">
            <a:avLst/>
          </a:prstGeom>
          <a:noFill/>
        </p:spPr>
        <p:txBody>
          <a:bodyPr wrap="square">
            <a:spAutoFit/>
          </a:bodyPr>
          <a:lstStyle/>
          <a:p>
            <a:r>
              <a:rPr lang="zh-CN" altLang="en-US" sz="1600" kern="100" dirty="0">
                <a:latin typeface="Times New Roman" panose="02020603050405020304" pitchFamily="18" charset="0"/>
                <a:ea typeface="宋体" panose="02010600030101010101" pitchFamily="2" charset="-122"/>
              </a:rPr>
              <a:t>从左到右的功能分别为：区域缩放，区域缩放还原，切换为折线图，切换为柱状图，还原，下载图片到本地</a:t>
            </a:r>
            <a:endParaRPr lang="zh-CN" altLang="zh-CN" sz="1600" kern="100" dirty="0">
              <a:effectLst/>
              <a:latin typeface="Times New Roman" panose="02020603050405020304" pitchFamily="18" charset="0"/>
              <a:ea typeface="宋体" panose="02010600030101010101" pitchFamily="2" charset="-122"/>
            </a:endParaRPr>
          </a:p>
        </p:txBody>
      </p:sp>
      <p:sp>
        <p:nvSpPr>
          <p:cNvPr id="21" name="矩形 20">
            <a:extLst>
              <a:ext uri="{FF2B5EF4-FFF2-40B4-BE49-F238E27FC236}">
                <a16:creationId xmlns:a16="http://schemas.microsoft.com/office/drawing/2014/main" id="{47297773-22F5-4734-8857-B509FDA62205}"/>
              </a:ext>
            </a:extLst>
          </p:cNvPr>
          <p:cNvSpPr/>
          <p:nvPr/>
        </p:nvSpPr>
        <p:spPr>
          <a:xfrm>
            <a:off x="4861036" y="2631553"/>
            <a:ext cx="1072133" cy="28616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D7508830-4F88-48F7-BFBE-23F9F8CC0C0F}"/>
              </a:ext>
            </a:extLst>
          </p:cNvPr>
          <p:cNvCxnSpPr>
            <a:cxnSpLocks/>
          </p:cNvCxnSpPr>
          <p:nvPr/>
        </p:nvCxnSpPr>
        <p:spPr>
          <a:xfrm flipV="1">
            <a:off x="5946548" y="2427724"/>
            <a:ext cx="999003" cy="3642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9A1F892B-1467-4C81-9B6A-21A02FCDC119}"/>
              </a:ext>
            </a:extLst>
          </p:cNvPr>
          <p:cNvSpPr/>
          <p:nvPr/>
        </p:nvSpPr>
        <p:spPr>
          <a:xfrm>
            <a:off x="107690" y="1155617"/>
            <a:ext cx="6134979" cy="1398677"/>
          </a:xfrm>
          <a:prstGeom prst="rect">
            <a:avLst/>
          </a:prstGeom>
          <a:noFill/>
          <a:ln w="19050">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63DE86FA-FB2D-4546-8AC4-786E0D62B5B4}"/>
              </a:ext>
            </a:extLst>
          </p:cNvPr>
          <p:cNvSpPr/>
          <p:nvPr/>
        </p:nvSpPr>
        <p:spPr>
          <a:xfrm>
            <a:off x="8324213" y="1529999"/>
            <a:ext cx="2989054" cy="1122744"/>
          </a:xfrm>
          <a:prstGeom prst="rect">
            <a:avLst/>
          </a:prstGeom>
          <a:noFill/>
          <a:ln w="19050">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AA4FBC58-0D7A-4C4A-8FDC-8E196490A9B1}"/>
              </a:ext>
            </a:extLst>
          </p:cNvPr>
          <p:cNvGrpSpPr/>
          <p:nvPr/>
        </p:nvGrpSpPr>
        <p:grpSpPr>
          <a:xfrm>
            <a:off x="2442583" y="6372169"/>
            <a:ext cx="7695974" cy="319809"/>
            <a:chOff x="2215547" y="6307388"/>
            <a:chExt cx="6777933" cy="319809"/>
          </a:xfrm>
        </p:grpSpPr>
        <p:sp>
          <p:nvSpPr>
            <p:cNvPr id="32" name="文本框 31">
              <a:extLst>
                <a:ext uri="{FF2B5EF4-FFF2-40B4-BE49-F238E27FC236}">
                  <a16:creationId xmlns:a16="http://schemas.microsoft.com/office/drawing/2014/main" id="{78DAAA53-B31E-4CCD-A70B-A57696B42E13}"/>
                </a:ext>
              </a:extLst>
            </p:cNvPr>
            <p:cNvSpPr txBox="1"/>
            <p:nvPr/>
          </p:nvSpPr>
          <p:spPr>
            <a:xfrm>
              <a:off x="2215547" y="6307388"/>
              <a:ext cx="478877"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algn="ctr">
                <a:defRPr/>
              </a:pPr>
              <a:r>
                <a:rPr lang="zh-CN" altLang="en-US" dirty="0">
                  <a:latin typeface="微软雅黑"/>
                  <a:ea typeface="微软雅黑"/>
                </a:rPr>
                <a:t>绪论</a:t>
              </a:r>
            </a:p>
          </p:txBody>
        </p:sp>
        <p:sp>
          <p:nvSpPr>
            <p:cNvPr id="33" name="文本框 32">
              <a:extLst>
                <a:ext uri="{FF2B5EF4-FFF2-40B4-BE49-F238E27FC236}">
                  <a16:creationId xmlns:a16="http://schemas.microsoft.com/office/drawing/2014/main" id="{BEFFD6BC-E94D-4767-9F3C-775639AC3BA4}"/>
                </a:ext>
              </a:extLst>
            </p:cNvPr>
            <p:cNvSpPr txBox="1"/>
            <p:nvPr/>
          </p:nvSpPr>
          <p:spPr>
            <a:xfrm>
              <a:off x="3136374" y="6307388"/>
              <a:ext cx="79511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b="1" i="0" u="none" strike="noStrike" kern="0" cap="none" spc="0" normalizeH="0" baseline="0">
                  <a:ln>
                    <a:noFill/>
                  </a:ln>
                  <a:solidFill>
                    <a:prstClr val="black"/>
                  </a:solidFill>
                  <a:effectLst/>
                  <a:uLnTx/>
                  <a:uFillTx/>
                  <a:latin typeface="+mn-ea"/>
                </a:defRPr>
              </a:lvl1pPr>
            </a:lstStyle>
            <a:p>
              <a:pPr lvl="0" algn="ctr">
                <a:defRPr/>
              </a:pPr>
              <a:r>
                <a:rPr lang="zh-CN" altLang="en-US" b="0" dirty="0">
                  <a:solidFill>
                    <a:prstClr val="white">
                      <a:lumMod val="65000"/>
                    </a:prstClr>
                  </a:solidFill>
                  <a:latin typeface="微软雅黑"/>
                  <a:ea typeface="微软雅黑"/>
                </a:rPr>
                <a:t>关键技术</a:t>
              </a:r>
            </a:p>
          </p:txBody>
        </p:sp>
        <p:sp>
          <p:nvSpPr>
            <p:cNvPr id="34" name="文本框 33">
              <a:extLst>
                <a:ext uri="{FF2B5EF4-FFF2-40B4-BE49-F238E27FC236}">
                  <a16:creationId xmlns:a16="http://schemas.microsoft.com/office/drawing/2014/main" id="{1204E3B7-9FCA-4BBB-9E21-D4B725F31FD5}"/>
                </a:ext>
              </a:extLst>
            </p:cNvPr>
            <p:cNvSpPr txBox="1"/>
            <p:nvPr/>
          </p:nvSpPr>
          <p:spPr>
            <a:xfrm>
              <a:off x="4373440" y="6319420"/>
              <a:ext cx="795116" cy="307777"/>
            </a:xfrm>
            <a:prstGeom prst="rect">
              <a:avLst/>
            </a:prstGeom>
            <a:noFill/>
          </p:spPr>
          <p:txBody>
            <a:bodyPr wrap="none" rtlCol="0">
              <a:spAutoFit/>
            </a:bodyPr>
            <a:lstStyle/>
            <a:p>
              <a:pPr algn="ctr">
                <a:defRPr/>
              </a:pPr>
              <a:r>
                <a:rPr lang="zh-CN" altLang="en-US" sz="1400" kern="0" dirty="0">
                  <a:solidFill>
                    <a:prstClr val="white">
                      <a:lumMod val="65000"/>
                    </a:prstClr>
                  </a:solidFill>
                  <a:latin typeface="微软雅黑"/>
                  <a:ea typeface="微软雅黑"/>
                </a:rPr>
                <a:t>研究方法</a:t>
              </a:r>
            </a:p>
          </p:txBody>
        </p:sp>
        <p:sp>
          <p:nvSpPr>
            <p:cNvPr id="35" name="文本框 34">
              <a:extLst>
                <a:ext uri="{FF2B5EF4-FFF2-40B4-BE49-F238E27FC236}">
                  <a16:creationId xmlns:a16="http://schemas.microsoft.com/office/drawing/2014/main" id="{11D8D68C-19D9-46F8-B01D-4F5D89B795CB}"/>
                </a:ext>
              </a:extLst>
            </p:cNvPr>
            <p:cNvSpPr txBox="1"/>
            <p:nvPr/>
          </p:nvSpPr>
          <p:spPr>
            <a:xfrm>
              <a:off x="5800853" y="6319420"/>
              <a:ext cx="795116" cy="307777"/>
            </a:xfrm>
            <a:prstGeom prst="rect">
              <a:avLst/>
            </a:prstGeom>
            <a:noFill/>
          </p:spPr>
          <p:txBody>
            <a:bodyPr wrap="none" rtlCol="0">
              <a:spAutoFit/>
            </a:bodyPr>
            <a:lstStyle/>
            <a:p>
              <a:pPr marR="0" lvl="0" indent="0" algn="ctr" fontAlgn="auto">
                <a:lnSpc>
                  <a:spcPct val="100000"/>
                </a:lnSpc>
                <a:spcBef>
                  <a:spcPts val="0"/>
                </a:spcBef>
                <a:spcAft>
                  <a:spcPts val="0"/>
                </a:spcAft>
                <a:buClrTx/>
                <a:buSzTx/>
                <a:buFontTx/>
                <a:buNone/>
                <a:tabLst/>
                <a:defRPr/>
              </a:pPr>
              <a:r>
                <a:rPr lang="zh-CN" altLang="en-US" sz="1400" b="1" kern="0" dirty="0">
                  <a:latin typeface="微软雅黑"/>
                  <a:ea typeface="微软雅黑"/>
                </a:rPr>
                <a:t>成果展示</a:t>
              </a:r>
            </a:p>
          </p:txBody>
        </p:sp>
        <p:sp>
          <p:nvSpPr>
            <p:cNvPr id="36" name="文本框 35">
              <a:extLst>
                <a:ext uri="{FF2B5EF4-FFF2-40B4-BE49-F238E27FC236}">
                  <a16:creationId xmlns:a16="http://schemas.microsoft.com/office/drawing/2014/main" id="{89CDCA8A-3C4F-4519-9B1D-BF1CEEAE7429}"/>
                </a:ext>
              </a:extLst>
            </p:cNvPr>
            <p:cNvSpPr txBox="1"/>
            <p:nvPr/>
          </p:nvSpPr>
          <p:spPr>
            <a:xfrm>
              <a:off x="7228271" y="6319420"/>
              <a:ext cx="95323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总结与展望</a:t>
              </a:r>
            </a:p>
          </p:txBody>
        </p:sp>
        <p:sp>
          <p:nvSpPr>
            <p:cNvPr id="38" name="文本框 37">
              <a:extLst>
                <a:ext uri="{FF2B5EF4-FFF2-40B4-BE49-F238E27FC236}">
                  <a16:creationId xmlns:a16="http://schemas.microsoft.com/office/drawing/2014/main" id="{8DA19534-0E94-4084-9918-FD7A4EEECBCC}"/>
                </a:ext>
              </a:extLst>
            </p:cNvPr>
            <p:cNvSpPr txBox="1"/>
            <p:nvPr/>
          </p:nvSpPr>
          <p:spPr>
            <a:xfrm>
              <a:off x="8514603" y="6319419"/>
              <a:ext cx="4788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致谢</a:t>
              </a:r>
            </a:p>
          </p:txBody>
        </p:sp>
      </p:grpSp>
    </p:spTree>
    <p:extLst>
      <p:ext uri="{BB962C8B-B14F-4D97-AF65-F5344CB8AC3E}">
        <p14:creationId xmlns:p14="http://schemas.microsoft.com/office/powerpoint/2010/main" val="1416514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9B43D6F6-8184-46A0-A929-3DF2D2CAD4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7988" y="0"/>
            <a:ext cx="1134500" cy="1122744"/>
          </a:xfrm>
          <a:prstGeom prst="rect">
            <a:avLst/>
          </a:prstGeom>
          <a:effectLst>
            <a:outerShdw blurRad="50800" dist="38100" dir="2700000" algn="tl" rotWithShape="0">
              <a:schemeClr val="bg1">
                <a:alpha val="40000"/>
              </a:schemeClr>
            </a:outerShdw>
          </a:effectLst>
        </p:spPr>
      </p:pic>
      <p:sp>
        <p:nvSpPr>
          <p:cNvPr id="9" name="文本框 8">
            <a:extLst>
              <a:ext uri="{FF2B5EF4-FFF2-40B4-BE49-F238E27FC236}">
                <a16:creationId xmlns:a16="http://schemas.microsoft.com/office/drawing/2014/main" id="{98EE3181-B82A-4F4B-9997-351EEB8D89CA}"/>
              </a:ext>
            </a:extLst>
          </p:cNvPr>
          <p:cNvSpPr txBox="1"/>
          <p:nvPr/>
        </p:nvSpPr>
        <p:spPr>
          <a:xfrm>
            <a:off x="378989" y="299762"/>
            <a:ext cx="6306483" cy="523220"/>
          </a:xfrm>
          <a:prstGeom prst="rect">
            <a:avLst/>
          </a:prstGeom>
          <a:noFill/>
        </p:spPr>
        <p:txBody>
          <a:bodyPr wrap="square" rtlCol="0">
            <a:spAutoFit/>
          </a:bodyPr>
          <a:lstStyle/>
          <a:p>
            <a:r>
              <a:rPr lang="zh-CN" altLang="en-US" sz="2800" dirty="0">
                <a:solidFill>
                  <a:schemeClr val="bg1"/>
                </a:solidFill>
              </a:rPr>
              <a:t>系统展示</a:t>
            </a:r>
          </a:p>
        </p:txBody>
      </p:sp>
      <p:sp>
        <p:nvSpPr>
          <p:cNvPr id="6" name="Rectangle 4">
            <a:extLst>
              <a:ext uri="{FF2B5EF4-FFF2-40B4-BE49-F238E27FC236}">
                <a16:creationId xmlns:a16="http://schemas.microsoft.com/office/drawing/2014/main" id="{77B3CB9A-DAC3-CDA0-5822-EEC6061B9E4F}"/>
              </a:ext>
            </a:extLst>
          </p:cNvPr>
          <p:cNvSpPr>
            <a:spLocks noChangeArrowheads="1"/>
          </p:cNvSpPr>
          <p:nvPr/>
        </p:nvSpPr>
        <p:spPr bwMode="auto">
          <a:xfrm>
            <a:off x="2606639" y="20877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a:extLst>
              <a:ext uri="{FF2B5EF4-FFF2-40B4-BE49-F238E27FC236}">
                <a16:creationId xmlns:a16="http://schemas.microsoft.com/office/drawing/2014/main" id="{56AC894C-1D47-5434-25A3-58094994E606}"/>
              </a:ext>
            </a:extLst>
          </p:cNvPr>
          <p:cNvSpPr>
            <a:spLocks noChangeArrowheads="1"/>
          </p:cNvSpPr>
          <p:nvPr/>
        </p:nvSpPr>
        <p:spPr bwMode="auto">
          <a:xfrm>
            <a:off x="2263738" y="2684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8">
            <a:extLst>
              <a:ext uri="{FF2B5EF4-FFF2-40B4-BE49-F238E27FC236}">
                <a16:creationId xmlns:a16="http://schemas.microsoft.com/office/drawing/2014/main" id="{3AD5D9BB-79D5-5C35-CFED-AC59C6B794E0}"/>
              </a:ext>
            </a:extLst>
          </p:cNvPr>
          <p:cNvSpPr>
            <a:spLocks noChangeArrowheads="1"/>
          </p:cNvSpPr>
          <p:nvPr/>
        </p:nvSpPr>
        <p:spPr bwMode="auto">
          <a:xfrm>
            <a:off x="2305849" y="32894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0" name="文本框 59">
            <a:extLst>
              <a:ext uri="{FF2B5EF4-FFF2-40B4-BE49-F238E27FC236}">
                <a16:creationId xmlns:a16="http://schemas.microsoft.com/office/drawing/2014/main" id="{46904D49-8DF9-4F79-888D-30AFADB43BE7}"/>
              </a:ext>
            </a:extLst>
          </p:cNvPr>
          <p:cNvSpPr txBox="1"/>
          <p:nvPr/>
        </p:nvSpPr>
        <p:spPr>
          <a:xfrm>
            <a:off x="251612" y="1527428"/>
            <a:ext cx="4105138" cy="1015663"/>
          </a:xfrm>
          <a:prstGeom prst="rect">
            <a:avLst/>
          </a:prstGeom>
          <a:noFill/>
        </p:spPr>
        <p:txBody>
          <a:bodyPr wrap="square">
            <a:spAutoFit/>
          </a:bodyPr>
          <a:lstStyle/>
          <a:p>
            <a:pPr indent="266700" algn="just"/>
            <a:r>
              <a:rPr lang="zh-CN" altLang="en-US" sz="2000" kern="100" dirty="0">
                <a:effectLst/>
                <a:latin typeface="Times New Roman" panose="02020603050405020304" pitchFamily="18" charset="0"/>
                <a:ea typeface="宋体" panose="02010600030101010101" pitchFamily="2" charset="-122"/>
              </a:rPr>
              <a:t>根据项目库和论文库表，将论文获奖的种类，论文使用的语言制作成</a:t>
            </a:r>
            <a:r>
              <a:rPr lang="en-US" altLang="zh-CN" sz="2000" kern="100" dirty="0">
                <a:effectLst/>
                <a:latin typeface="Times New Roman" panose="02020603050405020304" pitchFamily="18" charset="0"/>
                <a:ea typeface="宋体" panose="02010600030101010101" pitchFamily="2" charset="-122"/>
              </a:rPr>
              <a:t>2</a:t>
            </a:r>
            <a:r>
              <a:rPr lang="zh-CN" altLang="en-US" sz="2000" kern="100" dirty="0">
                <a:effectLst/>
                <a:latin typeface="Times New Roman" panose="02020603050405020304" pitchFamily="18" charset="0"/>
                <a:ea typeface="宋体" panose="02010600030101010101" pitchFamily="2" charset="-122"/>
              </a:rPr>
              <a:t>张饼状图</a:t>
            </a:r>
            <a:endParaRPr lang="zh-CN" altLang="zh-CN" sz="2000" kern="100" dirty="0">
              <a:effectLst/>
              <a:latin typeface="Times New Roman" panose="02020603050405020304" pitchFamily="18" charset="0"/>
              <a:ea typeface="宋体" panose="02010600030101010101" pitchFamily="2" charset="-122"/>
            </a:endParaRPr>
          </a:p>
        </p:txBody>
      </p:sp>
      <p:pic>
        <p:nvPicPr>
          <p:cNvPr id="13" name="图片 12">
            <a:extLst>
              <a:ext uri="{FF2B5EF4-FFF2-40B4-BE49-F238E27FC236}">
                <a16:creationId xmlns:a16="http://schemas.microsoft.com/office/drawing/2014/main" id="{C9DDE6A0-2DCD-4A06-B3E2-023AFF14F3CB}"/>
              </a:ext>
            </a:extLst>
          </p:cNvPr>
          <p:cNvPicPr>
            <a:picLocks noChangeAspect="1"/>
          </p:cNvPicPr>
          <p:nvPr/>
        </p:nvPicPr>
        <p:blipFill>
          <a:blip r:embed="rId4"/>
          <a:stretch>
            <a:fillRect/>
          </a:stretch>
        </p:blipFill>
        <p:spPr>
          <a:xfrm>
            <a:off x="4932275" y="1395475"/>
            <a:ext cx="6233148" cy="4289898"/>
          </a:xfrm>
          <a:prstGeom prst="rect">
            <a:avLst/>
          </a:prstGeom>
        </p:spPr>
      </p:pic>
      <p:sp>
        <p:nvSpPr>
          <p:cNvPr id="31" name="矩形 30">
            <a:extLst>
              <a:ext uri="{FF2B5EF4-FFF2-40B4-BE49-F238E27FC236}">
                <a16:creationId xmlns:a16="http://schemas.microsoft.com/office/drawing/2014/main" id="{79717281-1060-4D2A-8E69-A4046863C207}"/>
              </a:ext>
            </a:extLst>
          </p:cNvPr>
          <p:cNvSpPr/>
          <p:nvPr/>
        </p:nvSpPr>
        <p:spPr>
          <a:xfrm>
            <a:off x="38410" y="1395475"/>
            <a:ext cx="4815033" cy="1494431"/>
          </a:xfrm>
          <a:prstGeom prst="rect">
            <a:avLst/>
          </a:prstGeom>
          <a:noFill/>
          <a:ln w="19050">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F655DF42-83CE-4D95-8B97-3F2528241E88}"/>
              </a:ext>
            </a:extLst>
          </p:cNvPr>
          <p:cNvGrpSpPr/>
          <p:nvPr/>
        </p:nvGrpSpPr>
        <p:grpSpPr>
          <a:xfrm>
            <a:off x="2442583" y="6372169"/>
            <a:ext cx="7695974" cy="319809"/>
            <a:chOff x="2215547" y="6307388"/>
            <a:chExt cx="6777933" cy="319809"/>
          </a:xfrm>
        </p:grpSpPr>
        <p:sp>
          <p:nvSpPr>
            <p:cNvPr id="26" name="文本框 25">
              <a:extLst>
                <a:ext uri="{FF2B5EF4-FFF2-40B4-BE49-F238E27FC236}">
                  <a16:creationId xmlns:a16="http://schemas.microsoft.com/office/drawing/2014/main" id="{86E4248F-768B-4D9D-B3C5-168272F7DEE8}"/>
                </a:ext>
              </a:extLst>
            </p:cNvPr>
            <p:cNvSpPr txBox="1"/>
            <p:nvPr/>
          </p:nvSpPr>
          <p:spPr>
            <a:xfrm>
              <a:off x="2215547" y="6307388"/>
              <a:ext cx="478877"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algn="ctr">
                <a:defRPr/>
              </a:pPr>
              <a:r>
                <a:rPr lang="zh-CN" altLang="en-US" dirty="0">
                  <a:latin typeface="微软雅黑"/>
                  <a:ea typeface="微软雅黑"/>
                </a:rPr>
                <a:t>绪论</a:t>
              </a:r>
            </a:p>
          </p:txBody>
        </p:sp>
        <p:sp>
          <p:nvSpPr>
            <p:cNvPr id="27" name="文本框 26">
              <a:extLst>
                <a:ext uri="{FF2B5EF4-FFF2-40B4-BE49-F238E27FC236}">
                  <a16:creationId xmlns:a16="http://schemas.microsoft.com/office/drawing/2014/main" id="{8B771B0B-BFBF-455A-943F-8BE0FE813399}"/>
                </a:ext>
              </a:extLst>
            </p:cNvPr>
            <p:cNvSpPr txBox="1"/>
            <p:nvPr/>
          </p:nvSpPr>
          <p:spPr>
            <a:xfrm>
              <a:off x="3136374" y="6307388"/>
              <a:ext cx="79511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b="1" i="0" u="none" strike="noStrike" kern="0" cap="none" spc="0" normalizeH="0" baseline="0">
                  <a:ln>
                    <a:noFill/>
                  </a:ln>
                  <a:solidFill>
                    <a:prstClr val="black"/>
                  </a:solidFill>
                  <a:effectLst/>
                  <a:uLnTx/>
                  <a:uFillTx/>
                  <a:latin typeface="+mn-ea"/>
                </a:defRPr>
              </a:lvl1pPr>
            </a:lstStyle>
            <a:p>
              <a:pPr lvl="0" algn="ctr">
                <a:defRPr/>
              </a:pPr>
              <a:r>
                <a:rPr lang="zh-CN" altLang="en-US" b="0" dirty="0">
                  <a:solidFill>
                    <a:prstClr val="white">
                      <a:lumMod val="65000"/>
                    </a:prstClr>
                  </a:solidFill>
                  <a:latin typeface="微软雅黑"/>
                  <a:ea typeface="微软雅黑"/>
                </a:rPr>
                <a:t>关键技术</a:t>
              </a:r>
            </a:p>
          </p:txBody>
        </p:sp>
        <p:sp>
          <p:nvSpPr>
            <p:cNvPr id="28" name="文本框 27">
              <a:extLst>
                <a:ext uri="{FF2B5EF4-FFF2-40B4-BE49-F238E27FC236}">
                  <a16:creationId xmlns:a16="http://schemas.microsoft.com/office/drawing/2014/main" id="{7B61A8F1-FABE-495A-A08C-3242CF0F6286}"/>
                </a:ext>
              </a:extLst>
            </p:cNvPr>
            <p:cNvSpPr txBox="1"/>
            <p:nvPr/>
          </p:nvSpPr>
          <p:spPr>
            <a:xfrm>
              <a:off x="4373440" y="6319420"/>
              <a:ext cx="795116" cy="307777"/>
            </a:xfrm>
            <a:prstGeom prst="rect">
              <a:avLst/>
            </a:prstGeom>
            <a:noFill/>
          </p:spPr>
          <p:txBody>
            <a:bodyPr wrap="none" rtlCol="0">
              <a:spAutoFit/>
            </a:bodyPr>
            <a:lstStyle/>
            <a:p>
              <a:pPr algn="ctr">
                <a:defRPr/>
              </a:pPr>
              <a:r>
                <a:rPr lang="zh-CN" altLang="en-US" sz="1400" kern="0" dirty="0">
                  <a:solidFill>
                    <a:prstClr val="white">
                      <a:lumMod val="65000"/>
                    </a:prstClr>
                  </a:solidFill>
                  <a:latin typeface="微软雅黑"/>
                  <a:ea typeface="微软雅黑"/>
                </a:rPr>
                <a:t>研究方法</a:t>
              </a:r>
            </a:p>
          </p:txBody>
        </p:sp>
        <p:sp>
          <p:nvSpPr>
            <p:cNvPr id="29" name="文本框 28">
              <a:extLst>
                <a:ext uri="{FF2B5EF4-FFF2-40B4-BE49-F238E27FC236}">
                  <a16:creationId xmlns:a16="http://schemas.microsoft.com/office/drawing/2014/main" id="{5FC32F58-DC7D-4D7B-AD52-FEAF4C6CE53D}"/>
                </a:ext>
              </a:extLst>
            </p:cNvPr>
            <p:cNvSpPr txBox="1"/>
            <p:nvPr/>
          </p:nvSpPr>
          <p:spPr>
            <a:xfrm>
              <a:off x="5800853" y="6319420"/>
              <a:ext cx="795116" cy="307777"/>
            </a:xfrm>
            <a:prstGeom prst="rect">
              <a:avLst/>
            </a:prstGeom>
            <a:noFill/>
          </p:spPr>
          <p:txBody>
            <a:bodyPr wrap="none" rtlCol="0">
              <a:spAutoFit/>
            </a:bodyPr>
            <a:lstStyle/>
            <a:p>
              <a:pPr marR="0" lvl="0" indent="0" algn="ctr" fontAlgn="auto">
                <a:lnSpc>
                  <a:spcPct val="100000"/>
                </a:lnSpc>
                <a:spcBef>
                  <a:spcPts val="0"/>
                </a:spcBef>
                <a:spcAft>
                  <a:spcPts val="0"/>
                </a:spcAft>
                <a:buClrTx/>
                <a:buSzTx/>
                <a:buFontTx/>
                <a:buNone/>
                <a:tabLst/>
                <a:defRPr/>
              </a:pPr>
              <a:r>
                <a:rPr lang="zh-CN" altLang="en-US" sz="1400" b="1" kern="0" dirty="0">
                  <a:latin typeface="微软雅黑"/>
                  <a:ea typeface="微软雅黑"/>
                </a:rPr>
                <a:t>成果展示</a:t>
              </a:r>
            </a:p>
          </p:txBody>
        </p:sp>
        <p:sp>
          <p:nvSpPr>
            <p:cNvPr id="30" name="文本框 29">
              <a:extLst>
                <a:ext uri="{FF2B5EF4-FFF2-40B4-BE49-F238E27FC236}">
                  <a16:creationId xmlns:a16="http://schemas.microsoft.com/office/drawing/2014/main" id="{951E2542-0A12-4964-A18D-69D17E6016D1}"/>
                </a:ext>
              </a:extLst>
            </p:cNvPr>
            <p:cNvSpPr txBox="1"/>
            <p:nvPr/>
          </p:nvSpPr>
          <p:spPr>
            <a:xfrm>
              <a:off x="7228271" y="6319420"/>
              <a:ext cx="95323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总结与展望</a:t>
              </a:r>
            </a:p>
          </p:txBody>
        </p:sp>
        <p:sp>
          <p:nvSpPr>
            <p:cNvPr id="32" name="文本框 31">
              <a:extLst>
                <a:ext uri="{FF2B5EF4-FFF2-40B4-BE49-F238E27FC236}">
                  <a16:creationId xmlns:a16="http://schemas.microsoft.com/office/drawing/2014/main" id="{FAFCA9BF-6CFE-4EC6-8BBD-5897A2FD3642}"/>
                </a:ext>
              </a:extLst>
            </p:cNvPr>
            <p:cNvSpPr txBox="1"/>
            <p:nvPr/>
          </p:nvSpPr>
          <p:spPr>
            <a:xfrm>
              <a:off x="8514603" y="6319419"/>
              <a:ext cx="4788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致谢</a:t>
              </a:r>
            </a:p>
          </p:txBody>
        </p:sp>
      </p:grpSp>
      <p:pic>
        <p:nvPicPr>
          <p:cNvPr id="4" name="图片 3">
            <a:extLst>
              <a:ext uri="{FF2B5EF4-FFF2-40B4-BE49-F238E27FC236}">
                <a16:creationId xmlns:a16="http://schemas.microsoft.com/office/drawing/2014/main" id="{B455DAAF-AAFF-4737-AEE7-1235E1FB0D01}"/>
              </a:ext>
            </a:extLst>
          </p:cNvPr>
          <p:cNvPicPr>
            <a:picLocks noChangeAspect="1"/>
          </p:cNvPicPr>
          <p:nvPr/>
        </p:nvPicPr>
        <p:blipFill>
          <a:blip r:embed="rId5"/>
          <a:stretch>
            <a:fillRect/>
          </a:stretch>
        </p:blipFill>
        <p:spPr>
          <a:xfrm>
            <a:off x="98158" y="2986439"/>
            <a:ext cx="4574302" cy="2839347"/>
          </a:xfrm>
          <a:prstGeom prst="rect">
            <a:avLst/>
          </a:prstGeom>
        </p:spPr>
      </p:pic>
      <p:sp>
        <p:nvSpPr>
          <p:cNvPr id="33" name="文本框 32">
            <a:extLst>
              <a:ext uri="{FF2B5EF4-FFF2-40B4-BE49-F238E27FC236}">
                <a16:creationId xmlns:a16="http://schemas.microsoft.com/office/drawing/2014/main" id="{F1D14A44-8FD6-412D-B255-B931603FF745}"/>
              </a:ext>
            </a:extLst>
          </p:cNvPr>
          <p:cNvSpPr txBox="1"/>
          <p:nvPr/>
        </p:nvSpPr>
        <p:spPr>
          <a:xfrm>
            <a:off x="1503885" y="6013460"/>
            <a:ext cx="2964873" cy="338554"/>
          </a:xfrm>
          <a:prstGeom prst="rect">
            <a:avLst/>
          </a:prstGeom>
          <a:noFill/>
        </p:spPr>
        <p:txBody>
          <a:bodyPr wrap="square">
            <a:spAutoFit/>
          </a:bodyPr>
          <a:lstStyle/>
          <a:p>
            <a:r>
              <a:rPr lang="zh-CN" altLang="en-US" sz="1600" kern="100" dirty="0">
                <a:latin typeface="Times New Roman" panose="02020603050405020304" pitchFamily="18" charset="0"/>
                <a:ea typeface="宋体" panose="02010600030101010101" pitchFamily="2" charset="-122"/>
              </a:rPr>
              <a:t>发表论文所用语言饼</a:t>
            </a:r>
            <a:r>
              <a:rPr lang="zh-CN" altLang="en-US" sz="1600" kern="100" dirty="0">
                <a:effectLst/>
                <a:latin typeface="Times New Roman" panose="02020603050405020304" pitchFamily="18" charset="0"/>
                <a:ea typeface="宋体" panose="02010600030101010101" pitchFamily="2" charset="-122"/>
              </a:rPr>
              <a:t>图</a:t>
            </a:r>
            <a:endParaRPr lang="zh-CN" altLang="en-US" sz="1600" dirty="0"/>
          </a:p>
        </p:txBody>
      </p:sp>
      <p:sp>
        <p:nvSpPr>
          <p:cNvPr id="34" name="文本框 33">
            <a:extLst>
              <a:ext uri="{FF2B5EF4-FFF2-40B4-BE49-F238E27FC236}">
                <a16:creationId xmlns:a16="http://schemas.microsoft.com/office/drawing/2014/main" id="{678BCD24-D1C9-4569-ACC0-D621B0373F28}"/>
              </a:ext>
            </a:extLst>
          </p:cNvPr>
          <p:cNvSpPr txBox="1"/>
          <p:nvPr/>
        </p:nvSpPr>
        <p:spPr>
          <a:xfrm>
            <a:off x="7274304" y="5885171"/>
            <a:ext cx="2964873" cy="338554"/>
          </a:xfrm>
          <a:prstGeom prst="rect">
            <a:avLst/>
          </a:prstGeom>
          <a:noFill/>
        </p:spPr>
        <p:txBody>
          <a:bodyPr wrap="square">
            <a:spAutoFit/>
          </a:bodyPr>
          <a:lstStyle/>
          <a:p>
            <a:r>
              <a:rPr lang="zh-CN" altLang="en-US" sz="1600" kern="100" dirty="0">
                <a:latin typeface="Times New Roman" panose="02020603050405020304" pitchFamily="18" charset="0"/>
                <a:ea typeface="宋体" panose="02010600030101010101" pitchFamily="2" charset="-122"/>
              </a:rPr>
              <a:t>项目获奖种类饼</a:t>
            </a:r>
            <a:r>
              <a:rPr lang="zh-CN" altLang="en-US" sz="1600" kern="100" dirty="0">
                <a:effectLst/>
                <a:latin typeface="Times New Roman" panose="02020603050405020304" pitchFamily="18" charset="0"/>
                <a:ea typeface="宋体" panose="02010600030101010101" pitchFamily="2" charset="-122"/>
              </a:rPr>
              <a:t>图</a:t>
            </a:r>
            <a:endParaRPr lang="zh-CN" altLang="en-US" sz="1600" dirty="0"/>
          </a:p>
        </p:txBody>
      </p:sp>
    </p:spTree>
    <p:extLst>
      <p:ext uri="{BB962C8B-B14F-4D97-AF65-F5344CB8AC3E}">
        <p14:creationId xmlns:p14="http://schemas.microsoft.com/office/powerpoint/2010/main" val="4145797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9B43D6F6-8184-46A0-A929-3DF2D2CAD4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7988" y="0"/>
            <a:ext cx="1134500" cy="1122744"/>
          </a:xfrm>
          <a:prstGeom prst="rect">
            <a:avLst/>
          </a:prstGeom>
          <a:effectLst>
            <a:outerShdw blurRad="50800" dist="38100" dir="2700000" algn="tl" rotWithShape="0">
              <a:schemeClr val="bg1">
                <a:alpha val="40000"/>
              </a:schemeClr>
            </a:outerShdw>
          </a:effectLst>
        </p:spPr>
      </p:pic>
      <p:sp>
        <p:nvSpPr>
          <p:cNvPr id="9" name="文本框 8">
            <a:extLst>
              <a:ext uri="{FF2B5EF4-FFF2-40B4-BE49-F238E27FC236}">
                <a16:creationId xmlns:a16="http://schemas.microsoft.com/office/drawing/2014/main" id="{98EE3181-B82A-4F4B-9997-351EEB8D89CA}"/>
              </a:ext>
            </a:extLst>
          </p:cNvPr>
          <p:cNvSpPr txBox="1"/>
          <p:nvPr/>
        </p:nvSpPr>
        <p:spPr>
          <a:xfrm>
            <a:off x="378989" y="299762"/>
            <a:ext cx="6306483" cy="523220"/>
          </a:xfrm>
          <a:prstGeom prst="rect">
            <a:avLst/>
          </a:prstGeom>
          <a:noFill/>
        </p:spPr>
        <p:txBody>
          <a:bodyPr wrap="square" rtlCol="0">
            <a:spAutoFit/>
          </a:bodyPr>
          <a:lstStyle/>
          <a:p>
            <a:r>
              <a:rPr lang="zh-CN" altLang="en-US" sz="2800" dirty="0">
                <a:solidFill>
                  <a:schemeClr val="bg1"/>
                </a:solidFill>
              </a:rPr>
              <a:t>系统展示</a:t>
            </a:r>
          </a:p>
        </p:txBody>
      </p:sp>
      <p:sp>
        <p:nvSpPr>
          <p:cNvPr id="6" name="Rectangle 4">
            <a:extLst>
              <a:ext uri="{FF2B5EF4-FFF2-40B4-BE49-F238E27FC236}">
                <a16:creationId xmlns:a16="http://schemas.microsoft.com/office/drawing/2014/main" id="{77B3CB9A-DAC3-CDA0-5822-EEC6061B9E4F}"/>
              </a:ext>
            </a:extLst>
          </p:cNvPr>
          <p:cNvSpPr>
            <a:spLocks noChangeArrowheads="1"/>
          </p:cNvSpPr>
          <p:nvPr/>
        </p:nvSpPr>
        <p:spPr bwMode="auto">
          <a:xfrm>
            <a:off x="2606639" y="20877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a:extLst>
              <a:ext uri="{FF2B5EF4-FFF2-40B4-BE49-F238E27FC236}">
                <a16:creationId xmlns:a16="http://schemas.microsoft.com/office/drawing/2014/main" id="{56AC894C-1D47-5434-25A3-58094994E606}"/>
              </a:ext>
            </a:extLst>
          </p:cNvPr>
          <p:cNvSpPr>
            <a:spLocks noChangeArrowheads="1"/>
          </p:cNvSpPr>
          <p:nvPr/>
        </p:nvSpPr>
        <p:spPr bwMode="auto">
          <a:xfrm>
            <a:off x="2263738" y="2684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8">
            <a:extLst>
              <a:ext uri="{FF2B5EF4-FFF2-40B4-BE49-F238E27FC236}">
                <a16:creationId xmlns:a16="http://schemas.microsoft.com/office/drawing/2014/main" id="{3AD5D9BB-79D5-5C35-CFED-AC59C6B794E0}"/>
              </a:ext>
            </a:extLst>
          </p:cNvPr>
          <p:cNvSpPr>
            <a:spLocks noChangeArrowheads="1"/>
          </p:cNvSpPr>
          <p:nvPr/>
        </p:nvSpPr>
        <p:spPr bwMode="auto">
          <a:xfrm>
            <a:off x="2305849" y="32894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0" name="文本框 59">
            <a:extLst>
              <a:ext uri="{FF2B5EF4-FFF2-40B4-BE49-F238E27FC236}">
                <a16:creationId xmlns:a16="http://schemas.microsoft.com/office/drawing/2014/main" id="{46904D49-8DF9-4F79-888D-30AFADB43BE7}"/>
              </a:ext>
            </a:extLst>
          </p:cNvPr>
          <p:cNvSpPr txBox="1"/>
          <p:nvPr/>
        </p:nvSpPr>
        <p:spPr>
          <a:xfrm>
            <a:off x="251612" y="1527428"/>
            <a:ext cx="4105138" cy="1015663"/>
          </a:xfrm>
          <a:prstGeom prst="rect">
            <a:avLst/>
          </a:prstGeom>
          <a:noFill/>
        </p:spPr>
        <p:txBody>
          <a:bodyPr wrap="square">
            <a:spAutoFit/>
          </a:bodyPr>
          <a:lstStyle/>
          <a:p>
            <a:pPr indent="266700" algn="just"/>
            <a:r>
              <a:rPr lang="zh-CN" altLang="en-US" sz="2000" kern="100" dirty="0">
                <a:effectLst/>
                <a:latin typeface="Times New Roman" panose="02020603050405020304" pitchFamily="18" charset="0"/>
                <a:ea typeface="宋体" panose="02010600030101010101" pitchFamily="2" charset="-122"/>
              </a:rPr>
              <a:t>根据项目库和论文库表，将每年论文获奖的</a:t>
            </a:r>
            <a:r>
              <a:rPr lang="zh-CN" altLang="en-US" sz="2000" kern="100" dirty="0">
                <a:latin typeface="Times New Roman" panose="02020603050405020304" pitchFamily="18" charset="0"/>
                <a:ea typeface="宋体" panose="02010600030101010101" pitchFamily="2" charset="-122"/>
              </a:rPr>
              <a:t>数量</a:t>
            </a:r>
            <a:r>
              <a:rPr lang="zh-CN" altLang="en-US" sz="2000" kern="100" dirty="0">
                <a:effectLst/>
                <a:latin typeface="Times New Roman" panose="02020603050405020304" pitchFamily="18" charset="0"/>
                <a:ea typeface="宋体" panose="02010600030101010101" pitchFamily="2" charset="-122"/>
              </a:rPr>
              <a:t>，论文使用的语言制作成</a:t>
            </a:r>
            <a:r>
              <a:rPr lang="en-US" altLang="zh-CN" sz="2000" kern="100" dirty="0">
                <a:effectLst/>
                <a:latin typeface="Times New Roman" panose="02020603050405020304" pitchFamily="18" charset="0"/>
                <a:ea typeface="宋体" panose="02010600030101010101" pitchFamily="2" charset="-122"/>
              </a:rPr>
              <a:t>2</a:t>
            </a:r>
            <a:r>
              <a:rPr lang="zh-CN" altLang="en-US" sz="2000" kern="100" dirty="0">
                <a:effectLst/>
                <a:latin typeface="Times New Roman" panose="02020603050405020304" pitchFamily="18" charset="0"/>
                <a:ea typeface="宋体" panose="02010600030101010101" pitchFamily="2" charset="-122"/>
              </a:rPr>
              <a:t>张折线图</a:t>
            </a:r>
            <a:endParaRPr lang="zh-CN" altLang="zh-CN" sz="2000" kern="100" dirty="0">
              <a:effectLst/>
              <a:latin typeface="Times New Roman" panose="02020603050405020304" pitchFamily="18" charset="0"/>
              <a:ea typeface="宋体" panose="02010600030101010101" pitchFamily="2" charset="-122"/>
            </a:endParaRPr>
          </a:p>
        </p:txBody>
      </p:sp>
      <p:sp>
        <p:nvSpPr>
          <p:cNvPr id="31" name="矩形 30">
            <a:extLst>
              <a:ext uri="{FF2B5EF4-FFF2-40B4-BE49-F238E27FC236}">
                <a16:creationId xmlns:a16="http://schemas.microsoft.com/office/drawing/2014/main" id="{79717281-1060-4D2A-8E69-A4046863C207}"/>
              </a:ext>
            </a:extLst>
          </p:cNvPr>
          <p:cNvSpPr/>
          <p:nvPr/>
        </p:nvSpPr>
        <p:spPr>
          <a:xfrm>
            <a:off x="38410" y="1395475"/>
            <a:ext cx="4815033" cy="1494431"/>
          </a:xfrm>
          <a:prstGeom prst="rect">
            <a:avLst/>
          </a:prstGeom>
          <a:noFill/>
          <a:ln w="19050">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F655DF42-83CE-4D95-8B97-3F2528241E88}"/>
              </a:ext>
            </a:extLst>
          </p:cNvPr>
          <p:cNvGrpSpPr/>
          <p:nvPr/>
        </p:nvGrpSpPr>
        <p:grpSpPr>
          <a:xfrm>
            <a:off x="2442583" y="6372169"/>
            <a:ext cx="7695974" cy="319809"/>
            <a:chOff x="2215547" y="6307388"/>
            <a:chExt cx="6777933" cy="319809"/>
          </a:xfrm>
        </p:grpSpPr>
        <p:sp>
          <p:nvSpPr>
            <p:cNvPr id="26" name="文本框 25">
              <a:extLst>
                <a:ext uri="{FF2B5EF4-FFF2-40B4-BE49-F238E27FC236}">
                  <a16:creationId xmlns:a16="http://schemas.microsoft.com/office/drawing/2014/main" id="{86E4248F-768B-4D9D-B3C5-168272F7DEE8}"/>
                </a:ext>
              </a:extLst>
            </p:cNvPr>
            <p:cNvSpPr txBox="1"/>
            <p:nvPr/>
          </p:nvSpPr>
          <p:spPr>
            <a:xfrm>
              <a:off x="2215547" y="6307388"/>
              <a:ext cx="478877"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algn="ctr">
                <a:defRPr/>
              </a:pPr>
              <a:r>
                <a:rPr lang="zh-CN" altLang="en-US" dirty="0">
                  <a:latin typeface="微软雅黑"/>
                  <a:ea typeface="微软雅黑"/>
                </a:rPr>
                <a:t>绪论</a:t>
              </a:r>
            </a:p>
          </p:txBody>
        </p:sp>
        <p:sp>
          <p:nvSpPr>
            <p:cNvPr id="27" name="文本框 26">
              <a:extLst>
                <a:ext uri="{FF2B5EF4-FFF2-40B4-BE49-F238E27FC236}">
                  <a16:creationId xmlns:a16="http://schemas.microsoft.com/office/drawing/2014/main" id="{8B771B0B-BFBF-455A-943F-8BE0FE813399}"/>
                </a:ext>
              </a:extLst>
            </p:cNvPr>
            <p:cNvSpPr txBox="1"/>
            <p:nvPr/>
          </p:nvSpPr>
          <p:spPr>
            <a:xfrm>
              <a:off x="3136374" y="6307388"/>
              <a:ext cx="79511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b="1" i="0" u="none" strike="noStrike" kern="0" cap="none" spc="0" normalizeH="0" baseline="0">
                  <a:ln>
                    <a:noFill/>
                  </a:ln>
                  <a:solidFill>
                    <a:prstClr val="black"/>
                  </a:solidFill>
                  <a:effectLst/>
                  <a:uLnTx/>
                  <a:uFillTx/>
                  <a:latin typeface="+mn-ea"/>
                </a:defRPr>
              </a:lvl1pPr>
            </a:lstStyle>
            <a:p>
              <a:pPr lvl="0" algn="ctr">
                <a:defRPr/>
              </a:pPr>
              <a:r>
                <a:rPr lang="zh-CN" altLang="en-US" b="0" dirty="0">
                  <a:solidFill>
                    <a:prstClr val="white">
                      <a:lumMod val="65000"/>
                    </a:prstClr>
                  </a:solidFill>
                  <a:latin typeface="微软雅黑"/>
                  <a:ea typeface="微软雅黑"/>
                </a:rPr>
                <a:t>关键技术</a:t>
              </a:r>
            </a:p>
          </p:txBody>
        </p:sp>
        <p:sp>
          <p:nvSpPr>
            <p:cNvPr id="28" name="文本框 27">
              <a:extLst>
                <a:ext uri="{FF2B5EF4-FFF2-40B4-BE49-F238E27FC236}">
                  <a16:creationId xmlns:a16="http://schemas.microsoft.com/office/drawing/2014/main" id="{7B61A8F1-FABE-495A-A08C-3242CF0F6286}"/>
                </a:ext>
              </a:extLst>
            </p:cNvPr>
            <p:cNvSpPr txBox="1"/>
            <p:nvPr/>
          </p:nvSpPr>
          <p:spPr>
            <a:xfrm>
              <a:off x="4373440" y="6319420"/>
              <a:ext cx="795116" cy="307777"/>
            </a:xfrm>
            <a:prstGeom prst="rect">
              <a:avLst/>
            </a:prstGeom>
            <a:noFill/>
          </p:spPr>
          <p:txBody>
            <a:bodyPr wrap="none" rtlCol="0">
              <a:spAutoFit/>
            </a:bodyPr>
            <a:lstStyle/>
            <a:p>
              <a:pPr algn="ctr">
                <a:defRPr/>
              </a:pPr>
              <a:r>
                <a:rPr lang="zh-CN" altLang="en-US" sz="1400" kern="0" dirty="0">
                  <a:solidFill>
                    <a:prstClr val="white">
                      <a:lumMod val="65000"/>
                    </a:prstClr>
                  </a:solidFill>
                  <a:latin typeface="微软雅黑"/>
                  <a:ea typeface="微软雅黑"/>
                </a:rPr>
                <a:t>研究方法</a:t>
              </a:r>
            </a:p>
          </p:txBody>
        </p:sp>
        <p:sp>
          <p:nvSpPr>
            <p:cNvPr id="29" name="文本框 28">
              <a:extLst>
                <a:ext uri="{FF2B5EF4-FFF2-40B4-BE49-F238E27FC236}">
                  <a16:creationId xmlns:a16="http://schemas.microsoft.com/office/drawing/2014/main" id="{5FC32F58-DC7D-4D7B-AD52-FEAF4C6CE53D}"/>
                </a:ext>
              </a:extLst>
            </p:cNvPr>
            <p:cNvSpPr txBox="1"/>
            <p:nvPr/>
          </p:nvSpPr>
          <p:spPr>
            <a:xfrm>
              <a:off x="5800853" y="6319420"/>
              <a:ext cx="795116" cy="307777"/>
            </a:xfrm>
            <a:prstGeom prst="rect">
              <a:avLst/>
            </a:prstGeom>
            <a:noFill/>
          </p:spPr>
          <p:txBody>
            <a:bodyPr wrap="none" rtlCol="0">
              <a:spAutoFit/>
            </a:bodyPr>
            <a:lstStyle/>
            <a:p>
              <a:pPr marR="0" lvl="0" indent="0" algn="ctr" fontAlgn="auto">
                <a:lnSpc>
                  <a:spcPct val="100000"/>
                </a:lnSpc>
                <a:spcBef>
                  <a:spcPts val="0"/>
                </a:spcBef>
                <a:spcAft>
                  <a:spcPts val="0"/>
                </a:spcAft>
                <a:buClrTx/>
                <a:buSzTx/>
                <a:buFontTx/>
                <a:buNone/>
                <a:tabLst/>
                <a:defRPr/>
              </a:pPr>
              <a:r>
                <a:rPr lang="zh-CN" altLang="en-US" sz="1400" b="1" kern="0" dirty="0">
                  <a:latin typeface="微软雅黑"/>
                  <a:ea typeface="微软雅黑"/>
                </a:rPr>
                <a:t>成果展示</a:t>
              </a:r>
            </a:p>
          </p:txBody>
        </p:sp>
        <p:sp>
          <p:nvSpPr>
            <p:cNvPr id="30" name="文本框 29">
              <a:extLst>
                <a:ext uri="{FF2B5EF4-FFF2-40B4-BE49-F238E27FC236}">
                  <a16:creationId xmlns:a16="http://schemas.microsoft.com/office/drawing/2014/main" id="{951E2542-0A12-4964-A18D-69D17E6016D1}"/>
                </a:ext>
              </a:extLst>
            </p:cNvPr>
            <p:cNvSpPr txBox="1"/>
            <p:nvPr/>
          </p:nvSpPr>
          <p:spPr>
            <a:xfrm>
              <a:off x="7228271" y="6319420"/>
              <a:ext cx="95323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总结与展望</a:t>
              </a:r>
            </a:p>
          </p:txBody>
        </p:sp>
        <p:sp>
          <p:nvSpPr>
            <p:cNvPr id="32" name="文本框 31">
              <a:extLst>
                <a:ext uri="{FF2B5EF4-FFF2-40B4-BE49-F238E27FC236}">
                  <a16:creationId xmlns:a16="http://schemas.microsoft.com/office/drawing/2014/main" id="{FAFCA9BF-6CFE-4EC6-8BBD-5897A2FD3642}"/>
                </a:ext>
              </a:extLst>
            </p:cNvPr>
            <p:cNvSpPr txBox="1"/>
            <p:nvPr/>
          </p:nvSpPr>
          <p:spPr>
            <a:xfrm>
              <a:off x="8514603" y="6319419"/>
              <a:ext cx="4788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致谢</a:t>
              </a:r>
            </a:p>
          </p:txBody>
        </p:sp>
      </p:grpSp>
      <p:pic>
        <p:nvPicPr>
          <p:cNvPr id="4" name="图片 3">
            <a:extLst>
              <a:ext uri="{FF2B5EF4-FFF2-40B4-BE49-F238E27FC236}">
                <a16:creationId xmlns:a16="http://schemas.microsoft.com/office/drawing/2014/main" id="{CE6C8B15-4FD7-41D1-BA89-CFE95A294C85}"/>
              </a:ext>
            </a:extLst>
          </p:cNvPr>
          <p:cNvPicPr>
            <a:picLocks noChangeAspect="1"/>
          </p:cNvPicPr>
          <p:nvPr/>
        </p:nvPicPr>
        <p:blipFill>
          <a:blip r:embed="rId4"/>
          <a:stretch>
            <a:fillRect/>
          </a:stretch>
        </p:blipFill>
        <p:spPr>
          <a:xfrm>
            <a:off x="6141696" y="2684663"/>
            <a:ext cx="4231187" cy="3092781"/>
          </a:xfrm>
          <a:prstGeom prst="rect">
            <a:avLst/>
          </a:prstGeom>
        </p:spPr>
      </p:pic>
      <p:pic>
        <p:nvPicPr>
          <p:cNvPr id="5" name="图片 4">
            <a:extLst>
              <a:ext uri="{FF2B5EF4-FFF2-40B4-BE49-F238E27FC236}">
                <a16:creationId xmlns:a16="http://schemas.microsoft.com/office/drawing/2014/main" id="{0CDB03F7-5718-4CA5-8F11-E74CA5028FC0}"/>
              </a:ext>
            </a:extLst>
          </p:cNvPr>
          <p:cNvPicPr>
            <a:picLocks noChangeAspect="1"/>
          </p:cNvPicPr>
          <p:nvPr/>
        </p:nvPicPr>
        <p:blipFill>
          <a:blip r:embed="rId5"/>
          <a:stretch>
            <a:fillRect/>
          </a:stretch>
        </p:blipFill>
        <p:spPr>
          <a:xfrm>
            <a:off x="538471" y="2909999"/>
            <a:ext cx="4282508" cy="2998728"/>
          </a:xfrm>
          <a:prstGeom prst="rect">
            <a:avLst/>
          </a:prstGeom>
        </p:spPr>
      </p:pic>
      <p:sp>
        <p:nvSpPr>
          <p:cNvPr id="33" name="文本框 32">
            <a:extLst>
              <a:ext uri="{FF2B5EF4-FFF2-40B4-BE49-F238E27FC236}">
                <a16:creationId xmlns:a16="http://schemas.microsoft.com/office/drawing/2014/main" id="{44D7FE77-40BE-429F-9F0B-1F7CEFF6B9EA}"/>
              </a:ext>
            </a:extLst>
          </p:cNvPr>
          <p:cNvSpPr txBox="1"/>
          <p:nvPr/>
        </p:nvSpPr>
        <p:spPr>
          <a:xfrm>
            <a:off x="1503885" y="6013460"/>
            <a:ext cx="2964873" cy="338554"/>
          </a:xfrm>
          <a:prstGeom prst="rect">
            <a:avLst/>
          </a:prstGeom>
          <a:noFill/>
        </p:spPr>
        <p:txBody>
          <a:bodyPr wrap="square">
            <a:spAutoFit/>
          </a:bodyPr>
          <a:lstStyle/>
          <a:p>
            <a:r>
              <a:rPr lang="zh-CN" altLang="en-US" sz="1600" kern="100" dirty="0">
                <a:effectLst/>
                <a:latin typeface="Times New Roman" panose="02020603050405020304" pitchFamily="18" charset="0"/>
                <a:ea typeface="宋体" panose="02010600030101010101" pitchFamily="2" charset="-122"/>
              </a:rPr>
              <a:t>每年发布论文数量折线图</a:t>
            </a:r>
            <a:endParaRPr lang="zh-CN" altLang="en-US" sz="1600" dirty="0"/>
          </a:p>
        </p:txBody>
      </p:sp>
      <p:sp>
        <p:nvSpPr>
          <p:cNvPr id="34" name="文本框 33">
            <a:extLst>
              <a:ext uri="{FF2B5EF4-FFF2-40B4-BE49-F238E27FC236}">
                <a16:creationId xmlns:a16="http://schemas.microsoft.com/office/drawing/2014/main" id="{C57F173F-AF3E-4044-AC38-3A42BBE526B6}"/>
              </a:ext>
            </a:extLst>
          </p:cNvPr>
          <p:cNvSpPr txBox="1"/>
          <p:nvPr/>
        </p:nvSpPr>
        <p:spPr>
          <a:xfrm>
            <a:off x="6901814" y="5928821"/>
            <a:ext cx="2964873" cy="338554"/>
          </a:xfrm>
          <a:prstGeom prst="rect">
            <a:avLst/>
          </a:prstGeom>
          <a:noFill/>
        </p:spPr>
        <p:txBody>
          <a:bodyPr wrap="square">
            <a:spAutoFit/>
          </a:bodyPr>
          <a:lstStyle/>
          <a:p>
            <a:r>
              <a:rPr lang="zh-CN" altLang="en-US" sz="1600" kern="100" dirty="0">
                <a:effectLst/>
                <a:latin typeface="Times New Roman" panose="02020603050405020304" pitchFamily="18" charset="0"/>
                <a:ea typeface="宋体" panose="02010600030101010101" pitchFamily="2" charset="-122"/>
              </a:rPr>
              <a:t>每年项目获奖数量折线图</a:t>
            </a:r>
            <a:endParaRPr lang="zh-CN" altLang="en-US" sz="1600" dirty="0"/>
          </a:p>
        </p:txBody>
      </p:sp>
    </p:spTree>
    <p:extLst>
      <p:ext uri="{BB962C8B-B14F-4D97-AF65-F5344CB8AC3E}">
        <p14:creationId xmlns:p14="http://schemas.microsoft.com/office/powerpoint/2010/main" val="2844340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3637BAC-F87B-454D-AA26-C2A06F5C59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763" t="2784" b="2701"/>
          <a:stretch/>
        </p:blipFill>
        <p:spPr>
          <a:xfrm>
            <a:off x="2008556" y="2513463"/>
            <a:ext cx="1837402" cy="1820074"/>
          </a:xfrm>
          <a:prstGeom prst="rect">
            <a:avLst/>
          </a:prstGeom>
        </p:spPr>
      </p:pic>
      <p:cxnSp>
        <p:nvCxnSpPr>
          <p:cNvPr id="63" name="直接连接符 62">
            <a:extLst>
              <a:ext uri="{FF2B5EF4-FFF2-40B4-BE49-F238E27FC236}">
                <a16:creationId xmlns:a16="http://schemas.microsoft.com/office/drawing/2014/main" id="{21182675-BD1B-4BCC-82E2-DF21C299FB9D}"/>
              </a:ext>
            </a:extLst>
          </p:cNvPr>
          <p:cNvCxnSpPr/>
          <p:nvPr/>
        </p:nvCxnSpPr>
        <p:spPr>
          <a:xfrm>
            <a:off x="4286250" y="2266950"/>
            <a:ext cx="0" cy="232410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4403458-4070-4EFB-96B3-93CBAD3B0B7B}"/>
              </a:ext>
            </a:extLst>
          </p:cNvPr>
          <p:cNvSpPr txBox="1"/>
          <p:nvPr/>
        </p:nvSpPr>
        <p:spPr>
          <a:xfrm>
            <a:off x="4710158" y="2333963"/>
            <a:ext cx="6016061" cy="684785"/>
          </a:xfrm>
          <a:prstGeom prst="rect">
            <a:avLst/>
          </a:prstGeom>
          <a:noFill/>
        </p:spPr>
        <p:txBody>
          <a:bodyPr wrap="square" lIns="68562" tIns="34281" rIns="68562" bIns="34281"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r>
              <a:rPr lang="en-US" altLang="zh-CN" sz="4000" b="1" dirty="0">
                <a:solidFill>
                  <a:srgbClr val="0070C0"/>
                </a:solidFill>
              </a:rPr>
              <a:t>5</a:t>
            </a:r>
            <a:r>
              <a:rPr lang="zh-CN" altLang="en-US" sz="4000" b="1" dirty="0">
                <a:solidFill>
                  <a:srgbClr val="0070C0"/>
                </a:solidFill>
                <a:latin typeface="微软雅黑" panose="020B0503020204020204" pitchFamily="34" charset="-122"/>
                <a:ea typeface="微软雅黑" panose="020B0503020204020204" pitchFamily="34" charset="-122"/>
              </a:rPr>
              <a:t>、总结与展望</a:t>
            </a:r>
          </a:p>
        </p:txBody>
      </p:sp>
      <p:sp>
        <p:nvSpPr>
          <p:cNvPr id="6" name="椭圆 5">
            <a:extLst>
              <a:ext uri="{FF2B5EF4-FFF2-40B4-BE49-F238E27FC236}">
                <a16:creationId xmlns:a16="http://schemas.microsoft.com/office/drawing/2014/main" id="{37CA2FB9-86CA-453D-A763-869C1071C1A3}"/>
              </a:ext>
            </a:extLst>
          </p:cNvPr>
          <p:cNvSpPr/>
          <p:nvPr/>
        </p:nvSpPr>
        <p:spPr>
          <a:xfrm>
            <a:off x="4914900" y="3642648"/>
            <a:ext cx="216000" cy="216000"/>
          </a:xfrm>
          <a:prstGeom prst="ellipse">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7" name="文本框 6">
            <a:extLst>
              <a:ext uri="{FF2B5EF4-FFF2-40B4-BE49-F238E27FC236}">
                <a16:creationId xmlns:a16="http://schemas.microsoft.com/office/drawing/2014/main" id="{7519A98C-B02E-45F4-BECB-13C375098EDC}"/>
              </a:ext>
            </a:extLst>
          </p:cNvPr>
          <p:cNvSpPr txBox="1"/>
          <p:nvPr/>
        </p:nvSpPr>
        <p:spPr>
          <a:xfrm>
            <a:off x="5152616" y="3565982"/>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工作总结</a:t>
            </a:r>
          </a:p>
        </p:txBody>
      </p:sp>
      <p:sp>
        <p:nvSpPr>
          <p:cNvPr id="9" name="椭圆 8">
            <a:extLst>
              <a:ext uri="{FF2B5EF4-FFF2-40B4-BE49-F238E27FC236}">
                <a16:creationId xmlns:a16="http://schemas.microsoft.com/office/drawing/2014/main" id="{3899A0F7-1E18-4D60-BB30-6C431235D6BA}"/>
              </a:ext>
            </a:extLst>
          </p:cNvPr>
          <p:cNvSpPr/>
          <p:nvPr/>
        </p:nvSpPr>
        <p:spPr>
          <a:xfrm>
            <a:off x="7449053" y="3642648"/>
            <a:ext cx="216000" cy="216000"/>
          </a:xfrm>
          <a:prstGeom prst="ellipse">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0" name="文本框 9">
            <a:extLst>
              <a:ext uri="{FF2B5EF4-FFF2-40B4-BE49-F238E27FC236}">
                <a16:creationId xmlns:a16="http://schemas.microsoft.com/office/drawing/2014/main" id="{5EFA5282-EB16-4507-833A-09337DCAFDE5}"/>
              </a:ext>
            </a:extLst>
          </p:cNvPr>
          <p:cNvSpPr txBox="1"/>
          <p:nvPr/>
        </p:nvSpPr>
        <p:spPr>
          <a:xfrm>
            <a:off x="7686769" y="3565982"/>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未来展望</a:t>
            </a:r>
          </a:p>
        </p:txBody>
      </p:sp>
    </p:spTree>
    <p:extLst>
      <p:ext uri="{BB962C8B-B14F-4D97-AF65-F5344CB8AC3E}">
        <p14:creationId xmlns:p14="http://schemas.microsoft.com/office/powerpoint/2010/main" val="1165328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9B43D6F6-8184-46A0-A929-3DF2D2CAD4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7988" y="0"/>
            <a:ext cx="1134500" cy="1122744"/>
          </a:xfrm>
          <a:prstGeom prst="rect">
            <a:avLst/>
          </a:prstGeom>
          <a:effectLst>
            <a:outerShdw blurRad="50800" dist="38100" dir="2700000" algn="tl" rotWithShape="0">
              <a:schemeClr val="bg1">
                <a:alpha val="40000"/>
              </a:schemeClr>
            </a:outerShdw>
          </a:effectLst>
        </p:spPr>
      </p:pic>
      <p:sp>
        <p:nvSpPr>
          <p:cNvPr id="9" name="文本框 8">
            <a:extLst>
              <a:ext uri="{FF2B5EF4-FFF2-40B4-BE49-F238E27FC236}">
                <a16:creationId xmlns:a16="http://schemas.microsoft.com/office/drawing/2014/main" id="{98EE3181-B82A-4F4B-9997-351EEB8D89CA}"/>
              </a:ext>
            </a:extLst>
          </p:cNvPr>
          <p:cNvSpPr txBox="1"/>
          <p:nvPr/>
        </p:nvSpPr>
        <p:spPr>
          <a:xfrm>
            <a:off x="378989" y="299762"/>
            <a:ext cx="2691197" cy="523220"/>
          </a:xfrm>
          <a:prstGeom prst="rect">
            <a:avLst/>
          </a:prstGeom>
          <a:noFill/>
        </p:spPr>
        <p:txBody>
          <a:bodyPr wrap="square" rtlCol="0">
            <a:spAutoFit/>
          </a:bodyPr>
          <a:lstStyle/>
          <a:p>
            <a:r>
              <a:rPr lang="zh-CN" altLang="en-US" sz="2800" dirty="0">
                <a:solidFill>
                  <a:schemeClr val="bg1"/>
                </a:solidFill>
              </a:rPr>
              <a:t>工作总结</a:t>
            </a:r>
          </a:p>
        </p:txBody>
      </p:sp>
      <p:grpSp>
        <p:nvGrpSpPr>
          <p:cNvPr id="28" name="组合 27">
            <a:extLst>
              <a:ext uri="{FF2B5EF4-FFF2-40B4-BE49-F238E27FC236}">
                <a16:creationId xmlns:a16="http://schemas.microsoft.com/office/drawing/2014/main" id="{E8320D96-DD47-2BA0-6DC1-1AE64C3FBC30}"/>
              </a:ext>
            </a:extLst>
          </p:cNvPr>
          <p:cNvGrpSpPr/>
          <p:nvPr/>
        </p:nvGrpSpPr>
        <p:grpSpPr>
          <a:xfrm>
            <a:off x="2442583" y="6372169"/>
            <a:ext cx="7695974" cy="319809"/>
            <a:chOff x="2215547" y="6307388"/>
            <a:chExt cx="6777933" cy="319809"/>
          </a:xfrm>
        </p:grpSpPr>
        <p:sp>
          <p:nvSpPr>
            <p:cNvPr id="29" name="文本框 28">
              <a:extLst>
                <a:ext uri="{FF2B5EF4-FFF2-40B4-BE49-F238E27FC236}">
                  <a16:creationId xmlns:a16="http://schemas.microsoft.com/office/drawing/2014/main" id="{6896B3B6-5BA6-60EE-BFCD-5CA92AA3D654}"/>
                </a:ext>
              </a:extLst>
            </p:cNvPr>
            <p:cNvSpPr txBox="1"/>
            <p:nvPr/>
          </p:nvSpPr>
          <p:spPr>
            <a:xfrm>
              <a:off x="2215547" y="6307388"/>
              <a:ext cx="478877"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algn="ctr">
                <a:defRPr/>
              </a:pPr>
              <a:r>
                <a:rPr lang="zh-CN" altLang="en-US" dirty="0">
                  <a:latin typeface="微软雅黑"/>
                  <a:ea typeface="微软雅黑"/>
                </a:rPr>
                <a:t>绪论</a:t>
              </a:r>
            </a:p>
          </p:txBody>
        </p:sp>
        <p:sp>
          <p:nvSpPr>
            <p:cNvPr id="30" name="文本框 29">
              <a:extLst>
                <a:ext uri="{FF2B5EF4-FFF2-40B4-BE49-F238E27FC236}">
                  <a16:creationId xmlns:a16="http://schemas.microsoft.com/office/drawing/2014/main" id="{27A4A320-2C4C-BAB0-C2B9-3306BE55368B}"/>
                </a:ext>
              </a:extLst>
            </p:cNvPr>
            <p:cNvSpPr txBox="1"/>
            <p:nvPr/>
          </p:nvSpPr>
          <p:spPr>
            <a:xfrm>
              <a:off x="3136374" y="6307388"/>
              <a:ext cx="79511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b="1" i="0" u="none" strike="noStrike" kern="0" cap="none" spc="0" normalizeH="0" baseline="0">
                  <a:ln>
                    <a:noFill/>
                  </a:ln>
                  <a:solidFill>
                    <a:prstClr val="black"/>
                  </a:solidFill>
                  <a:effectLst/>
                  <a:uLnTx/>
                  <a:uFillTx/>
                  <a:latin typeface="+mn-ea"/>
                </a:defRPr>
              </a:lvl1pPr>
            </a:lstStyle>
            <a:p>
              <a:pPr lvl="0" algn="ctr">
                <a:defRPr/>
              </a:pPr>
              <a:r>
                <a:rPr lang="zh-CN" altLang="en-US" b="0" dirty="0">
                  <a:solidFill>
                    <a:prstClr val="white">
                      <a:lumMod val="65000"/>
                    </a:prstClr>
                  </a:solidFill>
                  <a:latin typeface="微软雅黑"/>
                  <a:ea typeface="微软雅黑"/>
                </a:rPr>
                <a:t>关键技术</a:t>
              </a:r>
            </a:p>
          </p:txBody>
        </p:sp>
        <p:sp>
          <p:nvSpPr>
            <p:cNvPr id="31" name="文本框 30">
              <a:extLst>
                <a:ext uri="{FF2B5EF4-FFF2-40B4-BE49-F238E27FC236}">
                  <a16:creationId xmlns:a16="http://schemas.microsoft.com/office/drawing/2014/main" id="{8E7B9E5D-B19B-FCE7-4F7F-E279A07E2680}"/>
                </a:ext>
              </a:extLst>
            </p:cNvPr>
            <p:cNvSpPr txBox="1"/>
            <p:nvPr/>
          </p:nvSpPr>
          <p:spPr>
            <a:xfrm>
              <a:off x="4373440" y="6319420"/>
              <a:ext cx="795116" cy="307777"/>
            </a:xfrm>
            <a:prstGeom prst="rect">
              <a:avLst/>
            </a:prstGeom>
            <a:noFill/>
          </p:spPr>
          <p:txBody>
            <a:bodyPr wrap="none" rtlCol="0">
              <a:spAutoFit/>
            </a:bodyPr>
            <a:lstStyle/>
            <a:p>
              <a:pPr algn="ctr">
                <a:defRPr/>
              </a:pPr>
              <a:r>
                <a:rPr lang="zh-CN" altLang="en-US" sz="1400" kern="0" dirty="0">
                  <a:solidFill>
                    <a:prstClr val="white">
                      <a:lumMod val="65000"/>
                    </a:prstClr>
                  </a:solidFill>
                  <a:latin typeface="微软雅黑"/>
                  <a:ea typeface="微软雅黑"/>
                </a:rPr>
                <a:t>研究方法</a:t>
              </a:r>
            </a:p>
          </p:txBody>
        </p:sp>
        <p:sp>
          <p:nvSpPr>
            <p:cNvPr id="32" name="文本框 31">
              <a:extLst>
                <a:ext uri="{FF2B5EF4-FFF2-40B4-BE49-F238E27FC236}">
                  <a16:creationId xmlns:a16="http://schemas.microsoft.com/office/drawing/2014/main" id="{38EF34B1-57FA-01A9-49BB-4F6FBB4F7DCF}"/>
                </a:ext>
              </a:extLst>
            </p:cNvPr>
            <p:cNvSpPr txBox="1"/>
            <p:nvPr/>
          </p:nvSpPr>
          <p:spPr>
            <a:xfrm>
              <a:off x="5800855" y="6319420"/>
              <a:ext cx="795116" cy="307777"/>
            </a:xfrm>
            <a:prstGeom prst="rect">
              <a:avLst/>
            </a:prstGeom>
            <a:noFill/>
          </p:spPr>
          <p:txBody>
            <a:bodyPr wrap="none" rtlCol="0">
              <a:spAutoFit/>
            </a:bodyPr>
            <a:lstStyle/>
            <a:p>
              <a:pPr marR="0" lvl="0" indent="0" algn="ctr" fontAlgn="auto">
                <a:lnSpc>
                  <a:spcPct val="100000"/>
                </a:lnSpc>
                <a:spcBef>
                  <a:spcPts val="0"/>
                </a:spcBef>
                <a:spcAft>
                  <a:spcPts val="0"/>
                </a:spcAft>
                <a:buClrTx/>
                <a:buSzTx/>
                <a:buFontTx/>
                <a:buNone/>
                <a:tabLst/>
                <a:defRPr/>
              </a:pPr>
              <a:r>
                <a:rPr lang="zh-CN" altLang="en-US" sz="1400" kern="0" dirty="0">
                  <a:solidFill>
                    <a:prstClr val="white">
                      <a:lumMod val="65000"/>
                    </a:prstClr>
                  </a:solidFill>
                  <a:latin typeface="微软雅黑"/>
                  <a:ea typeface="微软雅黑"/>
                </a:rPr>
                <a:t>成果展示</a:t>
              </a:r>
            </a:p>
          </p:txBody>
        </p:sp>
        <p:sp>
          <p:nvSpPr>
            <p:cNvPr id="33" name="文本框 32">
              <a:extLst>
                <a:ext uri="{FF2B5EF4-FFF2-40B4-BE49-F238E27FC236}">
                  <a16:creationId xmlns:a16="http://schemas.microsoft.com/office/drawing/2014/main" id="{CF4B0F38-533F-7DB8-318A-C3DB92AAD9A6}"/>
                </a:ext>
              </a:extLst>
            </p:cNvPr>
            <p:cNvSpPr txBox="1"/>
            <p:nvPr/>
          </p:nvSpPr>
          <p:spPr>
            <a:xfrm>
              <a:off x="7228271" y="6319420"/>
              <a:ext cx="95323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algn="ctr">
                <a:defRPr/>
              </a:pPr>
              <a:r>
                <a:rPr lang="zh-CN" altLang="en-US" b="1" dirty="0">
                  <a:solidFill>
                    <a:schemeClr val="tx1"/>
                  </a:solidFill>
                  <a:latin typeface="微软雅黑"/>
                  <a:ea typeface="微软雅黑"/>
                </a:rPr>
                <a:t>总结与展望</a:t>
              </a:r>
            </a:p>
          </p:txBody>
        </p:sp>
        <p:sp>
          <p:nvSpPr>
            <p:cNvPr id="34" name="文本框 33">
              <a:extLst>
                <a:ext uri="{FF2B5EF4-FFF2-40B4-BE49-F238E27FC236}">
                  <a16:creationId xmlns:a16="http://schemas.microsoft.com/office/drawing/2014/main" id="{5EC97297-9B9F-7871-F8F9-588E0A829E34}"/>
                </a:ext>
              </a:extLst>
            </p:cNvPr>
            <p:cNvSpPr txBox="1"/>
            <p:nvPr/>
          </p:nvSpPr>
          <p:spPr>
            <a:xfrm>
              <a:off x="8514603" y="6319419"/>
              <a:ext cx="4788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致谢</a:t>
              </a:r>
            </a:p>
          </p:txBody>
        </p:sp>
      </p:grpSp>
      <p:grpSp>
        <p:nvGrpSpPr>
          <p:cNvPr id="2" name="组合 1">
            <a:extLst>
              <a:ext uri="{FF2B5EF4-FFF2-40B4-BE49-F238E27FC236}">
                <a16:creationId xmlns:a16="http://schemas.microsoft.com/office/drawing/2014/main" id="{F82B6B94-FBEF-B948-DB39-13B2052A3222}"/>
              </a:ext>
            </a:extLst>
          </p:cNvPr>
          <p:cNvGrpSpPr/>
          <p:nvPr/>
        </p:nvGrpSpPr>
        <p:grpSpPr>
          <a:xfrm>
            <a:off x="1018308" y="1278362"/>
            <a:ext cx="9344891" cy="5034344"/>
            <a:chOff x="696798" y="1191451"/>
            <a:chExt cx="3556330" cy="5034344"/>
          </a:xfrm>
        </p:grpSpPr>
        <p:grpSp>
          <p:nvGrpSpPr>
            <p:cNvPr id="51" name="组合 50">
              <a:extLst>
                <a:ext uri="{FF2B5EF4-FFF2-40B4-BE49-F238E27FC236}">
                  <a16:creationId xmlns:a16="http://schemas.microsoft.com/office/drawing/2014/main" id="{FF03FFA0-7582-BA61-15A6-F9E0AF43DCA6}"/>
                </a:ext>
              </a:extLst>
            </p:cNvPr>
            <p:cNvGrpSpPr/>
            <p:nvPr/>
          </p:nvGrpSpPr>
          <p:grpSpPr>
            <a:xfrm>
              <a:off x="696798" y="1191451"/>
              <a:ext cx="3518432" cy="1484095"/>
              <a:chOff x="1864122" y="1493013"/>
              <a:chExt cx="3518432" cy="1484095"/>
            </a:xfrm>
          </p:grpSpPr>
          <p:grpSp>
            <p:nvGrpSpPr>
              <p:cNvPr id="52" name="组合 51">
                <a:extLst>
                  <a:ext uri="{FF2B5EF4-FFF2-40B4-BE49-F238E27FC236}">
                    <a16:creationId xmlns:a16="http://schemas.microsoft.com/office/drawing/2014/main" id="{5E4DB010-15CE-2F20-6386-6029F8F0D6CB}"/>
                  </a:ext>
                </a:extLst>
              </p:cNvPr>
              <p:cNvGrpSpPr/>
              <p:nvPr/>
            </p:nvGrpSpPr>
            <p:grpSpPr bwMode="auto">
              <a:xfrm>
                <a:off x="1864122" y="1493013"/>
                <a:ext cx="3518432" cy="1460500"/>
                <a:chOff x="5775976" y="3484768"/>
                <a:chExt cx="2454480" cy="1460964"/>
              </a:xfrm>
            </p:grpSpPr>
            <p:grpSp>
              <p:nvGrpSpPr>
                <p:cNvPr id="54" name="组合 66">
                  <a:extLst>
                    <a:ext uri="{FF2B5EF4-FFF2-40B4-BE49-F238E27FC236}">
                      <a16:creationId xmlns:a16="http://schemas.microsoft.com/office/drawing/2014/main" id="{665E34B4-3BF4-5453-CFE0-1713701D0244}"/>
                    </a:ext>
                  </a:extLst>
                </p:cNvPr>
                <p:cNvGrpSpPr/>
                <p:nvPr/>
              </p:nvGrpSpPr>
              <p:grpSpPr bwMode="auto">
                <a:xfrm>
                  <a:off x="6060838" y="3484768"/>
                  <a:ext cx="1899253" cy="1460964"/>
                  <a:chOff x="1905000" y="3562350"/>
                  <a:chExt cx="2476500" cy="1905000"/>
                </a:xfrm>
              </p:grpSpPr>
              <p:sp>
                <p:nvSpPr>
                  <p:cNvPr id="56" name="圆角矩形 84">
                    <a:extLst>
                      <a:ext uri="{FF2B5EF4-FFF2-40B4-BE49-F238E27FC236}">
                        <a16:creationId xmlns:a16="http://schemas.microsoft.com/office/drawing/2014/main" id="{3D22517E-9545-200B-314E-326BFEF0C563}"/>
                      </a:ext>
                    </a:extLst>
                  </p:cNvPr>
                  <p:cNvSpPr/>
                  <p:nvPr/>
                </p:nvSpPr>
                <p:spPr>
                  <a:xfrm>
                    <a:off x="1905000" y="3562350"/>
                    <a:ext cx="2476500" cy="1905000"/>
                  </a:xfrm>
                  <a:prstGeom prst="roundRect">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1397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defRPr/>
                    </a:pPr>
                    <a:endParaRPr lang="zh-CN" altLang="en-US" sz="1400" noProof="1">
                      <a:solidFill>
                        <a:schemeClr val="tx1"/>
                      </a:solidFill>
                      <a:ea typeface="微软雅黑" panose="020B0503020204020204" pitchFamily="34" charset="-122"/>
                    </a:endParaRPr>
                  </a:p>
                </p:txBody>
              </p:sp>
              <p:sp>
                <p:nvSpPr>
                  <p:cNvPr id="57" name="任意多边形 85">
                    <a:extLst>
                      <a:ext uri="{FF2B5EF4-FFF2-40B4-BE49-F238E27FC236}">
                        <a16:creationId xmlns:a16="http://schemas.microsoft.com/office/drawing/2014/main" id="{AFA769C9-C3DB-B552-462B-36DBA16F9D2C}"/>
                      </a:ext>
                    </a:extLst>
                  </p:cNvPr>
                  <p:cNvSpPr>
                    <a:spLocks noChangeArrowheads="1"/>
                  </p:cNvSpPr>
                  <p:nvPr/>
                </p:nvSpPr>
                <p:spPr bwMode="auto">
                  <a:xfrm>
                    <a:off x="1924050" y="3590925"/>
                    <a:ext cx="2448000" cy="514350"/>
                  </a:xfrm>
                  <a:custGeom>
                    <a:avLst/>
                    <a:gdLst>
                      <a:gd name="T0" fmla="*/ 313852 w 2476500"/>
                      <a:gd name="T1" fmla="*/ 0 h 514350"/>
                      <a:gd name="T2" fmla="*/ 2134148 w 2476500"/>
                      <a:gd name="T3" fmla="*/ 0 h 514350"/>
                      <a:gd name="T4" fmla="*/ 2448000 w 2476500"/>
                      <a:gd name="T5" fmla="*/ 317506 h 514350"/>
                      <a:gd name="T6" fmla="*/ 2448000 w 2476500"/>
                      <a:gd name="T7" fmla="*/ 514350 h 514350"/>
                      <a:gd name="T8" fmla="*/ 0 w 2476500"/>
                      <a:gd name="T9" fmla="*/ 514350 h 514350"/>
                      <a:gd name="T10" fmla="*/ 0 w 2476500"/>
                      <a:gd name="T11" fmla="*/ 317506 h 514350"/>
                      <a:gd name="T12" fmla="*/ 313852 w 2476500"/>
                      <a:gd name="T13" fmla="*/ 0 h 5143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76500" h="514350">
                        <a:moveTo>
                          <a:pt x="317506" y="0"/>
                        </a:moveTo>
                        <a:lnTo>
                          <a:pt x="2158994" y="0"/>
                        </a:lnTo>
                        <a:cubicBezTo>
                          <a:pt x="2334348" y="0"/>
                          <a:pt x="2476500" y="142152"/>
                          <a:pt x="2476500" y="317506"/>
                        </a:cubicBezTo>
                        <a:lnTo>
                          <a:pt x="2476500" y="514350"/>
                        </a:lnTo>
                        <a:lnTo>
                          <a:pt x="0" y="514350"/>
                        </a:lnTo>
                        <a:lnTo>
                          <a:pt x="0" y="317506"/>
                        </a:lnTo>
                        <a:cubicBezTo>
                          <a:pt x="0" y="142152"/>
                          <a:pt x="142152" y="0"/>
                          <a:pt x="317506" y="0"/>
                        </a:cubicBez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55" name="TextBox 6">
                  <a:extLst>
                    <a:ext uri="{FF2B5EF4-FFF2-40B4-BE49-F238E27FC236}">
                      <a16:creationId xmlns:a16="http://schemas.microsoft.com/office/drawing/2014/main" id="{EC8F845F-789A-88BA-9326-41FC0ED6BA44}"/>
                    </a:ext>
                  </a:extLst>
                </p:cNvPr>
                <p:cNvSpPr txBox="1">
                  <a:spLocks noChangeArrowheads="1"/>
                </p:cNvSpPr>
                <p:nvPr/>
              </p:nvSpPr>
              <p:spPr bwMode="auto">
                <a:xfrm>
                  <a:off x="5775976" y="3569761"/>
                  <a:ext cx="2454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b="1" dirty="0">
                      <a:solidFill>
                        <a:srgbClr val="013B6D"/>
                      </a:solidFill>
                      <a:latin typeface="微软雅黑" panose="020B0503020204020204" pitchFamily="34" charset="-122"/>
                      <a:ea typeface="微软雅黑" panose="020B0503020204020204" pitchFamily="34" charset="-122"/>
                    </a:rPr>
                    <a:t>工作</a:t>
                  </a:r>
                  <a:r>
                    <a:rPr lang="en-US" altLang="zh-CN" b="1" dirty="0">
                      <a:solidFill>
                        <a:srgbClr val="013B6D"/>
                      </a:solidFill>
                      <a:latin typeface="微软雅黑" panose="020B0503020204020204" pitchFamily="34" charset="-122"/>
                      <a:ea typeface="微软雅黑" panose="020B0503020204020204" pitchFamily="34" charset="-122"/>
                    </a:rPr>
                    <a:t>1</a:t>
                  </a:r>
                  <a:endParaRPr lang="zh-CN" altLang="en-US" b="1" dirty="0">
                    <a:solidFill>
                      <a:srgbClr val="013B6D"/>
                    </a:solidFill>
                    <a:latin typeface="微软雅黑" panose="020B0503020204020204" pitchFamily="34" charset="-122"/>
                    <a:ea typeface="微软雅黑" panose="020B0503020204020204" pitchFamily="34" charset="-122"/>
                  </a:endParaRPr>
                </a:p>
              </p:txBody>
            </p:sp>
          </p:grpSp>
          <p:sp>
            <p:nvSpPr>
              <p:cNvPr id="53" name="文本框 52">
                <a:extLst>
                  <a:ext uri="{FF2B5EF4-FFF2-40B4-BE49-F238E27FC236}">
                    <a16:creationId xmlns:a16="http://schemas.microsoft.com/office/drawing/2014/main" id="{B50F6E36-70AB-30C8-7FBA-3A11E0DE1309}"/>
                  </a:ext>
                </a:extLst>
              </p:cNvPr>
              <p:cNvSpPr txBox="1"/>
              <p:nvPr/>
            </p:nvSpPr>
            <p:spPr>
              <a:xfrm>
                <a:off x="2293408" y="1899890"/>
                <a:ext cx="2691198" cy="1077218"/>
              </a:xfrm>
              <a:prstGeom prst="rect">
                <a:avLst/>
              </a:prstGeom>
              <a:noFill/>
            </p:spPr>
            <p:txBody>
              <a:bodyPr wrap="square">
                <a:spAutoFit/>
              </a:bodyPr>
              <a:lstStyle/>
              <a:p>
                <a:pPr algn="just">
                  <a:defRPr/>
                </a:pPr>
                <a:r>
                  <a:rPr lang="zh-CN" altLang="zh-CN" sz="1600" dirty="0">
                    <a:effectLst/>
                    <a:latin typeface="宋体" panose="02010600030101010101" pitchFamily="2" charset="-122"/>
                    <a:ea typeface="宋体" panose="02010600030101010101" pitchFamily="2" charset="-122"/>
                    <a:cs typeface="Times New Roman" panose="02020603050405020304" pitchFamily="18" charset="0"/>
                  </a:rPr>
                  <a:t>使用了</a:t>
                </a:r>
                <a:r>
                  <a:rPr lang="en-US" altLang="zh-CN" sz="1600" dirty="0" err="1">
                    <a:effectLst/>
                    <a:latin typeface="宋体" panose="02010600030101010101" pitchFamily="2" charset="-122"/>
                    <a:ea typeface="宋体" panose="02010600030101010101" pitchFamily="2" charset="-122"/>
                  </a:rPr>
                  <a:t>Echarts</a:t>
                </a:r>
                <a:r>
                  <a:rPr lang="zh-CN" altLang="zh-CN" sz="1600" dirty="0">
                    <a:effectLst/>
                    <a:latin typeface="宋体" panose="02010600030101010101" pitchFamily="2" charset="-122"/>
                    <a:ea typeface="宋体" panose="02010600030101010101" pitchFamily="2" charset="-122"/>
                    <a:cs typeface="Times New Roman" panose="02020603050405020304" pitchFamily="18" charset="0"/>
                  </a:rPr>
                  <a:t>数据可视化图表库，对科技数据、专家信息实现数据分析及其可视化。实现了按专家信息里构建词云图，构建柱状图、折线图、饼图等图</a:t>
                </a:r>
                <a:endParaRPr lang="zh-CN" altLang="en-US" sz="1400" noProof="1">
                  <a:solidFill>
                    <a:schemeClr val="tx1"/>
                  </a:solidFill>
                  <a:latin typeface="宋体" panose="02010600030101010101" pitchFamily="2" charset="-122"/>
                  <a:ea typeface="宋体" panose="02010600030101010101" pitchFamily="2" charset="-122"/>
                </a:endParaRPr>
              </a:p>
            </p:txBody>
          </p:sp>
        </p:grpSp>
        <p:grpSp>
          <p:nvGrpSpPr>
            <p:cNvPr id="58" name="组合 57">
              <a:extLst>
                <a:ext uri="{FF2B5EF4-FFF2-40B4-BE49-F238E27FC236}">
                  <a16:creationId xmlns:a16="http://schemas.microsoft.com/office/drawing/2014/main" id="{FDDA6D29-C2BF-F8E1-91AB-A00E593253AE}"/>
                </a:ext>
              </a:extLst>
            </p:cNvPr>
            <p:cNvGrpSpPr/>
            <p:nvPr/>
          </p:nvGrpSpPr>
          <p:grpSpPr>
            <a:xfrm>
              <a:off x="734696" y="2974338"/>
              <a:ext cx="3518432" cy="1460500"/>
              <a:chOff x="1902020" y="3275900"/>
              <a:chExt cx="3518432" cy="1460500"/>
            </a:xfrm>
          </p:grpSpPr>
          <p:grpSp>
            <p:nvGrpSpPr>
              <p:cNvPr id="59" name="组合 58">
                <a:extLst>
                  <a:ext uri="{FF2B5EF4-FFF2-40B4-BE49-F238E27FC236}">
                    <a16:creationId xmlns:a16="http://schemas.microsoft.com/office/drawing/2014/main" id="{38A29526-237C-CA79-1CF9-FCD9FA1798BF}"/>
                  </a:ext>
                </a:extLst>
              </p:cNvPr>
              <p:cNvGrpSpPr/>
              <p:nvPr/>
            </p:nvGrpSpPr>
            <p:grpSpPr bwMode="auto">
              <a:xfrm>
                <a:off x="1902020" y="3275900"/>
                <a:ext cx="3518432" cy="1460500"/>
                <a:chOff x="5775976" y="3484768"/>
                <a:chExt cx="2454480" cy="1460964"/>
              </a:xfrm>
            </p:grpSpPr>
            <p:grpSp>
              <p:nvGrpSpPr>
                <p:cNvPr id="61" name="组合 66">
                  <a:extLst>
                    <a:ext uri="{FF2B5EF4-FFF2-40B4-BE49-F238E27FC236}">
                      <a16:creationId xmlns:a16="http://schemas.microsoft.com/office/drawing/2014/main" id="{6397EFF4-7B2C-6F06-2518-A3E871F2015E}"/>
                    </a:ext>
                  </a:extLst>
                </p:cNvPr>
                <p:cNvGrpSpPr/>
                <p:nvPr/>
              </p:nvGrpSpPr>
              <p:grpSpPr bwMode="auto">
                <a:xfrm>
                  <a:off x="6060839" y="3484768"/>
                  <a:ext cx="1899253" cy="1460964"/>
                  <a:chOff x="1905001" y="3562350"/>
                  <a:chExt cx="2476500" cy="1905000"/>
                </a:xfrm>
              </p:grpSpPr>
              <p:sp>
                <p:nvSpPr>
                  <p:cNvPr id="63" name="圆角矩形 84">
                    <a:extLst>
                      <a:ext uri="{FF2B5EF4-FFF2-40B4-BE49-F238E27FC236}">
                        <a16:creationId xmlns:a16="http://schemas.microsoft.com/office/drawing/2014/main" id="{3C215B32-7510-F52E-F856-7EFC8C69A379}"/>
                      </a:ext>
                    </a:extLst>
                  </p:cNvPr>
                  <p:cNvSpPr/>
                  <p:nvPr/>
                </p:nvSpPr>
                <p:spPr>
                  <a:xfrm>
                    <a:off x="1905001" y="3562350"/>
                    <a:ext cx="2476500" cy="1905000"/>
                  </a:xfrm>
                  <a:prstGeom prst="roundRect">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1397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50000"/>
                      </a:lnSpc>
                      <a:defRPr/>
                    </a:pPr>
                    <a:endParaRPr lang="zh-CN" altLang="en-US" sz="1400" noProof="1">
                      <a:solidFill>
                        <a:schemeClr val="tx1"/>
                      </a:solidFill>
                      <a:ea typeface="微软雅黑" panose="020B0503020204020204" pitchFamily="34" charset="-122"/>
                    </a:endParaRPr>
                  </a:p>
                </p:txBody>
              </p:sp>
              <p:sp>
                <p:nvSpPr>
                  <p:cNvPr id="64" name="任意多边形 85">
                    <a:extLst>
                      <a:ext uri="{FF2B5EF4-FFF2-40B4-BE49-F238E27FC236}">
                        <a16:creationId xmlns:a16="http://schemas.microsoft.com/office/drawing/2014/main" id="{5436A972-B676-0F4B-A9FD-563528B2968B}"/>
                      </a:ext>
                    </a:extLst>
                  </p:cNvPr>
                  <p:cNvSpPr>
                    <a:spLocks noChangeArrowheads="1"/>
                  </p:cNvSpPr>
                  <p:nvPr/>
                </p:nvSpPr>
                <p:spPr bwMode="auto">
                  <a:xfrm>
                    <a:off x="1924050" y="3590925"/>
                    <a:ext cx="2448000" cy="514350"/>
                  </a:xfrm>
                  <a:custGeom>
                    <a:avLst/>
                    <a:gdLst>
                      <a:gd name="T0" fmla="*/ 313852 w 2476500"/>
                      <a:gd name="T1" fmla="*/ 0 h 514350"/>
                      <a:gd name="T2" fmla="*/ 2134148 w 2476500"/>
                      <a:gd name="T3" fmla="*/ 0 h 514350"/>
                      <a:gd name="T4" fmla="*/ 2448000 w 2476500"/>
                      <a:gd name="T5" fmla="*/ 317506 h 514350"/>
                      <a:gd name="T6" fmla="*/ 2448000 w 2476500"/>
                      <a:gd name="T7" fmla="*/ 514350 h 514350"/>
                      <a:gd name="T8" fmla="*/ 0 w 2476500"/>
                      <a:gd name="T9" fmla="*/ 514350 h 514350"/>
                      <a:gd name="T10" fmla="*/ 0 w 2476500"/>
                      <a:gd name="T11" fmla="*/ 317506 h 514350"/>
                      <a:gd name="T12" fmla="*/ 313852 w 2476500"/>
                      <a:gd name="T13" fmla="*/ 0 h 5143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76500" h="514350">
                        <a:moveTo>
                          <a:pt x="317506" y="0"/>
                        </a:moveTo>
                        <a:lnTo>
                          <a:pt x="2158994" y="0"/>
                        </a:lnTo>
                        <a:cubicBezTo>
                          <a:pt x="2334348" y="0"/>
                          <a:pt x="2476500" y="142152"/>
                          <a:pt x="2476500" y="317506"/>
                        </a:cubicBezTo>
                        <a:lnTo>
                          <a:pt x="2476500" y="514350"/>
                        </a:lnTo>
                        <a:lnTo>
                          <a:pt x="0" y="514350"/>
                        </a:lnTo>
                        <a:lnTo>
                          <a:pt x="0" y="317506"/>
                        </a:lnTo>
                        <a:cubicBezTo>
                          <a:pt x="0" y="142152"/>
                          <a:pt x="142152" y="0"/>
                          <a:pt x="317506" y="0"/>
                        </a:cubicBez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62" name="TextBox 6">
                  <a:extLst>
                    <a:ext uri="{FF2B5EF4-FFF2-40B4-BE49-F238E27FC236}">
                      <a16:creationId xmlns:a16="http://schemas.microsoft.com/office/drawing/2014/main" id="{55449247-1A5F-D22D-703E-5459E59AAAA8}"/>
                    </a:ext>
                  </a:extLst>
                </p:cNvPr>
                <p:cNvSpPr txBox="1">
                  <a:spLocks noChangeArrowheads="1"/>
                </p:cNvSpPr>
                <p:nvPr/>
              </p:nvSpPr>
              <p:spPr bwMode="auto">
                <a:xfrm>
                  <a:off x="5775976" y="3569761"/>
                  <a:ext cx="2454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b="1" dirty="0">
                      <a:solidFill>
                        <a:srgbClr val="013B6D"/>
                      </a:solidFill>
                      <a:latin typeface="微软雅黑" panose="020B0503020204020204" pitchFamily="34" charset="-122"/>
                      <a:ea typeface="微软雅黑" panose="020B0503020204020204" pitchFamily="34" charset="-122"/>
                    </a:rPr>
                    <a:t>工作</a:t>
                  </a:r>
                  <a:r>
                    <a:rPr lang="en-US" altLang="zh-CN" b="1" dirty="0">
                      <a:solidFill>
                        <a:srgbClr val="013B6D"/>
                      </a:solidFill>
                      <a:latin typeface="微软雅黑" panose="020B0503020204020204" pitchFamily="34" charset="-122"/>
                      <a:ea typeface="微软雅黑" panose="020B0503020204020204" pitchFamily="34" charset="-122"/>
                    </a:rPr>
                    <a:t>2</a:t>
                  </a:r>
                  <a:endParaRPr lang="zh-CN" altLang="en-US" b="1" dirty="0">
                    <a:solidFill>
                      <a:srgbClr val="013B6D"/>
                    </a:solidFill>
                    <a:latin typeface="微软雅黑" panose="020B0503020204020204" pitchFamily="34" charset="-122"/>
                    <a:ea typeface="微软雅黑" panose="020B0503020204020204" pitchFamily="34" charset="-122"/>
                  </a:endParaRPr>
                </a:p>
              </p:txBody>
            </p:sp>
          </p:grpSp>
          <p:sp>
            <p:nvSpPr>
              <p:cNvPr id="60" name="文本框 59">
                <a:extLst>
                  <a:ext uri="{FF2B5EF4-FFF2-40B4-BE49-F238E27FC236}">
                    <a16:creationId xmlns:a16="http://schemas.microsoft.com/office/drawing/2014/main" id="{181E137B-C9DB-AB58-1C86-7618D1EF01D3}"/>
                  </a:ext>
                </a:extLst>
              </p:cNvPr>
              <p:cNvSpPr txBox="1"/>
              <p:nvPr/>
            </p:nvSpPr>
            <p:spPr>
              <a:xfrm>
                <a:off x="2323608" y="3682563"/>
                <a:ext cx="2691198" cy="830997"/>
              </a:xfrm>
              <a:prstGeom prst="rect">
                <a:avLst/>
              </a:prstGeom>
              <a:noFill/>
            </p:spPr>
            <p:txBody>
              <a:bodyPr wrap="square">
                <a:spAutoFit/>
              </a:bodyPr>
              <a:lstStyle/>
              <a:p>
                <a:pPr algn="just" fontAlgn="auto">
                  <a:defRPr/>
                </a:pP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1600" dirty="0">
                    <a:effectLst/>
                    <a:latin typeface="Times New Roman" panose="02020603050405020304" pitchFamily="18" charset="0"/>
                    <a:ea typeface="宋体" panose="02010600030101010101" pitchFamily="2" charset="-122"/>
                  </a:rPr>
                  <a:t>DGL</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将专家信息中的专家姓名，专家出生地，专家熟悉专业，专家所属学校</a:t>
                </a:r>
                <a:r>
                  <a:rPr lang="en-US" altLang="zh-CN" sz="1600" dirty="0">
                    <a:effectLst/>
                    <a:latin typeface="Times New Roman" panose="02020603050405020304" pitchFamily="18" charset="0"/>
                    <a:ea typeface="宋体" panose="02010600030101010101" pitchFamily="2" charset="-122"/>
                  </a:rPr>
                  <a:t>(</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单位</a:t>
                </a:r>
                <a:r>
                  <a:rPr lang="en-US" altLang="zh-CN" sz="1600" dirty="0">
                    <a:effectLst/>
                    <a:latin typeface="Times New Roman" panose="02020603050405020304" pitchFamily="18" charset="0"/>
                    <a:ea typeface="宋体" panose="02010600030101010101" pitchFamily="2" charset="-122"/>
                  </a:rPr>
                  <a:t>)</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进行了异质图构建，最后使用</a:t>
                </a:r>
                <a:r>
                  <a:rPr lang="en-US" altLang="zh-CN" sz="1600" dirty="0" err="1">
                    <a:effectLst/>
                    <a:latin typeface="Times New Roman" panose="02020603050405020304" pitchFamily="18" charset="0"/>
                    <a:ea typeface="宋体" panose="02010600030101010101" pitchFamily="2" charset="-122"/>
                  </a:rPr>
                  <a:t>Networkx</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实现了信息的可视化。</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并设计了一个算法，将异质图直接可视化。</a:t>
                </a:r>
                <a:endParaRPr lang="zh-CN" altLang="en-US" sz="1400" noProof="1">
                  <a:latin typeface="宋体" panose="02010600030101010101" pitchFamily="2" charset="-122"/>
                  <a:ea typeface="宋体" panose="02010600030101010101" pitchFamily="2" charset="-122"/>
                </a:endParaRPr>
              </a:p>
            </p:txBody>
          </p:sp>
        </p:grpSp>
        <p:grpSp>
          <p:nvGrpSpPr>
            <p:cNvPr id="65" name="组合 64">
              <a:extLst>
                <a:ext uri="{FF2B5EF4-FFF2-40B4-BE49-F238E27FC236}">
                  <a16:creationId xmlns:a16="http://schemas.microsoft.com/office/drawing/2014/main" id="{87D42351-8B2D-5E3E-6FA1-0F0A0F96C737}"/>
                </a:ext>
              </a:extLst>
            </p:cNvPr>
            <p:cNvGrpSpPr/>
            <p:nvPr/>
          </p:nvGrpSpPr>
          <p:grpSpPr>
            <a:xfrm>
              <a:off x="734696" y="4737872"/>
              <a:ext cx="3518432" cy="1487923"/>
              <a:chOff x="1902020" y="5039434"/>
              <a:chExt cx="3518432" cy="1487923"/>
            </a:xfrm>
          </p:grpSpPr>
          <p:grpSp>
            <p:nvGrpSpPr>
              <p:cNvPr id="66" name="组合 65">
                <a:extLst>
                  <a:ext uri="{FF2B5EF4-FFF2-40B4-BE49-F238E27FC236}">
                    <a16:creationId xmlns:a16="http://schemas.microsoft.com/office/drawing/2014/main" id="{0C354FF8-E36D-9D3F-0A63-DB25FB125984}"/>
                  </a:ext>
                </a:extLst>
              </p:cNvPr>
              <p:cNvGrpSpPr/>
              <p:nvPr/>
            </p:nvGrpSpPr>
            <p:grpSpPr bwMode="auto">
              <a:xfrm>
                <a:off x="1902020" y="5039434"/>
                <a:ext cx="3518432" cy="1460500"/>
                <a:chOff x="5775976" y="3484768"/>
                <a:chExt cx="2454480" cy="1460964"/>
              </a:xfrm>
            </p:grpSpPr>
            <p:grpSp>
              <p:nvGrpSpPr>
                <p:cNvPr id="68" name="组合 66">
                  <a:extLst>
                    <a:ext uri="{FF2B5EF4-FFF2-40B4-BE49-F238E27FC236}">
                      <a16:creationId xmlns:a16="http://schemas.microsoft.com/office/drawing/2014/main" id="{DCA7AA87-851E-5330-1A96-3BB825F697A8}"/>
                    </a:ext>
                  </a:extLst>
                </p:cNvPr>
                <p:cNvGrpSpPr/>
                <p:nvPr/>
              </p:nvGrpSpPr>
              <p:grpSpPr bwMode="auto">
                <a:xfrm>
                  <a:off x="6060838" y="3484768"/>
                  <a:ext cx="1899253" cy="1460964"/>
                  <a:chOff x="1905000" y="3562350"/>
                  <a:chExt cx="2476500" cy="1905000"/>
                </a:xfrm>
              </p:grpSpPr>
              <p:sp>
                <p:nvSpPr>
                  <p:cNvPr id="70" name="圆角矩形 84">
                    <a:extLst>
                      <a:ext uri="{FF2B5EF4-FFF2-40B4-BE49-F238E27FC236}">
                        <a16:creationId xmlns:a16="http://schemas.microsoft.com/office/drawing/2014/main" id="{CCD397F5-4D5D-F435-D342-7E9A3B38E02D}"/>
                      </a:ext>
                    </a:extLst>
                  </p:cNvPr>
                  <p:cNvSpPr/>
                  <p:nvPr/>
                </p:nvSpPr>
                <p:spPr>
                  <a:xfrm>
                    <a:off x="1905000" y="3562350"/>
                    <a:ext cx="2476500" cy="1905000"/>
                  </a:xfrm>
                  <a:prstGeom prst="roundRect">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1397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defRPr/>
                    </a:pPr>
                    <a:endParaRPr lang="zh-CN" altLang="en-US" sz="1400" noProof="1">
                      <a:solidFill>
                        <a:schemeClr val="tx1"/>
                      </a:solidFill>
                      <a:ea typeface="微软雅黑" panose="020B0503020204020204" pitchFamily="34" charset="-122"/>
                    </a:endParaRPr>
                  </a:p>
                </p:txBody>
              </p:sp>
              <p:sp>
                <p:nvSpPr>
                  <p:cNvPr id="71" name="任意多边形 85">
                    <a:extLst>
                      <a:ext uri="{FF2B5EF4-FFF2-40B4-BE49-F238E27FC236}">
                        <a16:creationId xmlns:a16="http://schemas.microsoft.com/office/drawing/2014/main" id="{C6D2578A-5884-5FA9-1E52-45AC2660AF7F}"/>
                      </a:ext>
                    </a:extLst>
                  </p:cNvPr>
                  <p:cNvSpPr>
                    <a:spLocks noChangeArrowheads="1"/>
                  </p:cNvSpPr>
                  <p:nvPr/>
                </p:nvSpPr>
                <p:spPr bwMode="auto">
                  <a:xfrm>
                    <a:off x="1924050" y="3590925"/>
                    <a:ext cx="2448000" cy="514350"/>
                  </a:xfrm>
                  <a:custGeom>
                    <a:avLst/>
                    <a:gdLst>
                      <a:gd name="T0" fmla="*/ 313852 w 2476500"/>
                      <a:gd name="T1" fmla="*/ 0 h 514350"/>
                      <a:gd name="T2" fmla="*/ 2134148 w 2476500"/>
                      <a:gd name="T3" fmla="*/ 0 h 514350"/>
                      <a:gd name="T4" fmla="*/ 2448000 w 2476500"/>
                      <a:gd name="T5" fmla="*/ 317506 h 514350"/>
                      <a:gd name="T6" fmla="*/ 2448000 w 2476500"/>
                      <a:gd name="T7" fmla="*/ 514350 h 514350"/>
                      <a:gd name="T8" fmla="*/ 0 w 2476500"/>
                      <a:gd name="T9" fmla="*/ 514350 h 514350"/>
                      <a:gd name="T10" fmla="*/ 0 w 2476500"/>
                      <a:gd name="T11" fmla="*/ 317506 h 514350"/>
                      <a:gd name="T12" fmla="*/ 313852 w 2476500"/>
                      <a:gd name="T13" fmla="*/ 0 h 5143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76500" h="514350">
                        <a:moveTo>
                          <a:pt x="317506" y="0"/>
                        </a:moveTo>
                        <a:lnTo>
                          <a:pt x="2158994" y="0"/>
                        </a:lnTo>
                        <a:cubicBezTo>
                          <a:pt x="2334348" y="0"/>
                          <a:pt x="2476500" y="142152"/>
                          <a:pt x="2476500" y="317506"/>
                        </a:cubicBezTo>
                        <a:lnTo>
                          <a:pt x="2476500" y="514350"/>
                        </a:lnTo>
                        <a:lnTo>
                          <a:pt x="0" y="514350"/>
                        </a:lnTo>
                        <a:lnTo>
                          <a:pt x="0" y="317506"/>
                        </a:lnTo>
                        <a:cubicBezTo>
                          <a:pt x="0" y="142152"/>
                          <a:pt x="142152" y="0"/>
                          <a:pt x="317506" y="0"/>
                        </a:cubicBez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69" name="TextBox 6">
                  <a:extLst>
                    <a:ext uri="{FF2B5EF4-FFF2-40B4-BE49-F238E27FC236}">
                      <a16:creationId xmlns:a16="http://schemas.microsoft.com/office/drawing/2014/main" id="{70D72B97-89D9-3ACC-DA52-3B33ACCD6616}"/>
                    </a:ext>
                  </a:extLst>
                </p:cNvPr>
                <p:cNvSpPr txBox="1">
                  <a:spLocks noChangeArrowheads="1"/>
                </p:cNvSpPr>
                <p:nvPr/>
              </p:nvSpPr>
              <p:spPr bwMode="auto">
                <a:xfrm>
                  <a:off x="5775976" y="3569761"/>
                  <a:ext cx="2454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b="1" dirty="0">
                      <a:solidFill>
                        <a:srgbClr val="013B6D"/>
                      </a:solidFill>
                      <a:latin typeface="微软雅黑" panose="020B0503020204020204" pitchFamily="34" charset="-122"/>
                      <a:ea typeface="微软雅黑" panose="020B0503020204020204" pitchFamily="34" charset="-122"/>
                    </a:rPr>
                    <a:t>工作</a:t>
                  </a:r>
                  <a:r>
                    <a:rPr lang="en-US" altLang="zh-CN" b="1" dirty="0">
                      <a:solidFill>
                        <a:srgbClr val="013B6D"/>
                      </a:solidFill>
                      <a:latin typeface="微软雅黑" panose="020B0503020204020204" pitchFamily="34" charset="-122"/>
                      <a:ea typeface="微软雅黑" panose="020B0503020204020204" pitchFamily="34" charset="-122"/>
                    </a:rPr>
                    <a:t>3</a:t>
                  </a:r>
                  <a:endParaRPr lang="zh-CN" altLang="en-US" b="1" dirty="0">
                    <a:solidFill>
                      <a:srgbClr val="013B6D"/>
                    </a:solidFill>
                    <a:latin typeface="微软雅黑" panose="020B0503020204020204" pitchFamily="34" charset="-122"/>
                    <a:ea typeface="微软雅黑" panose="020B0503020204020204" pitchFamily="34" charset="-122"/>
                  </a:endParaRPr>
                </a:p>
              </p:txBody>
            </p:sp>
          </p:grpSp>
          <p:sp>
            <p:nvSpPr>
              <p:cNvPr id="67" name="文本框 66">
                <a:extLst>
                  <a:ext uri="{FF2B5EF4-FFF2-40B4-BE49-F238E27FC236}">
                    <a16:creationId xmlns:a16="http://schemas.microsoft.com/office/drawing/2014/main" id="{6A1A941C-0BC3-E575-4BBD-448E8A4ADA5B}"/>
                  </a:ext>
                </a:extLst>
              </p:cNvPr>
              <p:cNvSpPr txBox="1"/>
              <p:nvPr/>
            </p:nvSpPr>
            <p:spPr>
              <a:xfrm>
                <a:off x="2331305" y="5450139"/>
                <a:ext cx="2691198" cy="1077218"/>
              </a:xfrm>
              <a:prstGeom prst="rect">
                <a:avLst/>
              </a:prstGeom>
              <a:noFill/>
            </p:spPr>
            <p:txBody>
              <a:bodyPr wrap="square">
                <a:spAutoFit/>
              </a:bodyPr>
              <a:lstStyle/>
              <a:p>
                <a:pPr algn="just">
                  <a:defRPr/>
                </a:pP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1600" dirty="0">
                    <a:effectLst/>
                    <a:latin typeface="Times New Roman" panose="02020603050405020304" pitchFamily="18" charset="0"/>
                    <a:ea typeface="宋体" panose="02010600030101010101" pitchFamily="2" charset="-122"/>
                  </a:rPr>
                  <a:t>Django</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搭建了一个网页系统，采用</a:t>
                </a:r>
                <a:r>
                  <a:rPr lang="en-US" altLang="zh-CN" sz="1600" dirty="0" err="1">
                    <a:effectLst/>
                    <a:latin typeface="Times New Roman" panose="02020603050405020304" pitchFamily="18" charset="0"/>
                    <a:ea typeface="宋体" panose="02010600030101010101" pitchFamily="2" charset="-122"/>
                  </a:rPr>
                  <a:t>Layui</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前端框架。该系统中可以查找专家信息，查看搭建好的异质图，可以查看数据分析的结果，并将结果下载到本地。</a:t>
                </a:r>
                <a:endParaRPr lang="zh-CN" altLang="en-US" sz="1400" noProof="1">
                  <a:latin typeface="宋体" panose="02010600030101010101" pitchFamily="2" charset="-122"/>
                  <a:ea typeface="宋体" panose="02010600030101010101" pitchFamily="2" charset="-122"/>
                </a:endParaRPr>
              </a:p>
            </p:txBody>
          </p:sp>
        </p:grpSp>
      </p:grpSp>
    </p:spTree>
    <p:extLst>
      <p:ext uri="{BB962C8B-B14F-4D97-AF65-F5344CB8AC3E}">
        <p14:creationId xmlns:p14="http://schemas.microsoft.com/office/powerpoint/2010/main" val="519938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9B43D6F6-8184-46A0-A929-3DF2D2CAD4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7988" y="0"/>
            <a:ext cx="1134500" cy="1122744"/>
          </a:xfrm>
          <a:prstGeom prst="rect">
            <a:avLst/>
          </a:prstGeom>
          <a:effectLst>
            <a:outerShdw blurRad="50800" dist="38100" dir="2700000" algn="tl" rotWithShape="0">
              <a:schemeClr val="bg1">
                <a:alpha val="40000"/>
              </a:schemeClr>
            </a:outerShdw>
          </a:effectLst>
        </p:spPr>
      </p:pic>
      <p:sp>
        <p:nvSpPr>
          <p:cNvPr id="9" name="文本框 8">
            <a:extLst>
              <a:ext uri="{FF2B5EF4-FFF2-40B4-BE49-F238E27FC236}">
                <a16:creationId xmlns:a16="http://schemas.microsoft.com/office/drawing/2014/main" id="{98EE3181-B82A-4F4B-9997-351EEB8D89CA}"/>
              </a:ext>
            </a:extLst>
          </p:cNvPr>
          <p:cNvSpPr txBox="1"/>
          <p:nvPr/>
        </p:nvSpPr>
        <p:spPr>
          <a:xfrm>
            <a:off x="378989" y="299762"/>
            <a:ext cx="6306483" cy="523220"/>
          </a:xfrm>
          <a:prstGeom prst="rect">
            <a:avLst/>
          </a:prstGeom>
          <a:noFill/>
        </p:spPr>
        <p:txBody>
          <a:bodyPr wrap="square" rtlCol="0">
            <a:spAutoFit/>
          </a:bodyPr>
          <a:lstStyle/>
          <a:p>
            <a:r>
              <a:rPr lang="zh-CN" altLang="en-US" sz="2800" dirty="0">
                <a:solidFill>
                  <a:schemeClr val="bg1"/>
                </a:solidFill>
              </a:rPr>
              <a:t>未来展望</a:t>
            </a:r>
          </a:p>
        </p:txBody>
      </p:sp>
      <p:sp>
        <p:nvSpPr>
          <p:cNvPr id="6" name="Rectangle 4">
            <a:extLst>
              <a:ext uri="{FF2B5EF4-FFF2-40B4-BE49-F238E27FC236}">
                <a16:creationId xmlns:a16="http://schemas.microsoft.com/office/drawing/2014/main" id="{77B3CB9A-DAC3-CDA0-5822-EEC6061B9E4F}"/>
              </a:ext>
            </a:extLst>
          </p:cNvPr>
          <p:cNvSpPr>
            <a:spLocks noChangeArrowheads="1"/>
          </p:cNvSpPr>
          <p:nvPr/>
        </p:nvSpPr>
        <p:spPr bwMode="auto">
          <a:xfrm>
            <a:off x="2606639" y="20877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矩形 27">
            <a:extLst>
              <a:ext uri="{FF2B5EF4-FFF2-40B4-BE49-F238E27FC236}">
                <a16:creationId xmlns:a16="http://schemas.microsoft.com/office/drawing/2014/main" id="{1F6FCB1D-2D65-471D-8F71-B400A1E298FC}"/>
              </a:ext>
            </a:extLst>
          </p:cNvPr>
          <p:cNvSpPr/>
          <p:nvPr/>
        </p:nvSpPr>
        <p:spPr>
          <a:xfrm>
            <a:off x="155636" y="1189510"/>
            <a:ext cx="4186826" cy="4636326"/>
          </a:xfrm>
          <a:prstGeom prst="rect">
            <a:avLst/>
          </a:prstGeom>
          <a:noFill/>
          <a:ln w="19050">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1E62C73D-8C7F-4CBF-9981-64F441E204F5}"/>
              </a:ext>
            </a:extLst>
          </p:cNvPr>
          <p:cNvGrpSpPr/>
          <p:nvPr/>
        </p:nvGrpSpPr>
        <p:grpSpPr>
          <a:xfrm>
            <a:off x="2442583" y="6372169"/>
            <a:ext cx="7695974" cy="319809"/>
            <a:chOff x="2215547" y="6307388"/>
            <a:chExt cx="6777933" cy="319809"/>
          </a:xfrm>
        </p:grpSpPr>
        <p:sp>
          <p:nvSpPr>
            <p:cNvPr id="27" name="文本框 26">
              <a:extLst>
                <a:ext uri="{FF2B5EF4-FFF2-40B4-BE49-F238E27FC236}">
                  <a16:creationId xmlns:a16="http://schemas.microsoft.com/office/drawing/2014/main" id="{353603DC-2DCC-4320-A394-88E290F5F29C}"/>
                </a:ext>
              </a:extLst>
            </p:cNvPr>
            <p:cNvSpPr txBox="1"/>
            <p:nvPr/>
          </p:nvSpPr>
          <p:spPr>
            <a:xfrm>
              <a:off x="2215547" y="6307388"/>
              <a:ext cx="478877"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algn="ctr">
                <a:defRPr/>
              </a:pPr>
              <a:r>
                <a:rPr lang="zh-CN" altLang="en-US" dirty="0">
                  <a:latin typeface="微软雅黑"/>
                  <a:ea typeface="微软雅黑"/>
                </a:rPr>
                <a:t>绪论</a:t>
              </a:r>
            </a:p>
          </p:txBody>
        </p:sp>
        <p:sp>
          <p:nvSpPr>
            <p:cNvPr id="29" name="文本框 28">
              <a:extLst>
                <a:ext uri="{FF2B5EF4-FFF2-40B4-BE49-F238E27FC236}">
                  <a16:creationId xmlns:a16="http://schemas.microsoft.com/office/drawing/2014/main" id="{C3FE84DA-3367-4F4B-B4BB-0DA5F8956510}"/>
                </a:ext>
              </a:extLst>
            </p:cNvPr>
            <p:cNvSpPr txBox="1"/>
            <p:nvPr/>
          </p:nvSpPr>
          <p:spPr>
            <a:xfrm>
              <a:off x="3136374" y="6307388"/>
              <a:ext cx="79511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b="1" i="0" u="none" strike="noStrike" kern="0" cap="none" spc="0" normalizeH="0" baseline="0">
                  <a:ln>
                    <a:noFill/>
                  </a:ln>
                  <a:solidFill>
                    <a:prstClr val="black"/>
                  </a:solidFill>
                  <a:effectLst/>
                  <a:uLnTx/>
                  <a:uFillTx/>
                  <a:latin typeface="+mn-ea"/>
                </a:defRPr>
              </a:lvl1pPr>
            </a:lstStyle>
            <a:p>
              <a:pPr lvl="0" algn="ctr">
                <a:defRPr/>
              </a:pPr>
              <a:r>
                <a:rPr lang="zh-CN" altLang="en-US" b="0" dirty="0">
                  <a:solidFill>
                    <a:prstClr val="white">
                      <a:lumMod val="65000"/>
                    </a:prstClr>
                  </a:solidFill>
                  <a:latin typeface="微软雅黑"/>
                  <a:ea typeface="微软雅黑"/>
                </a:rPr>
                <a:t>关键技术</a:t>
              </a:r>
            </a:p>
          </p:txBody>
        </p:sp>
        <p:sp>
          <p:nvSpPr>
            <p:cNvPr id="30" name="文本框 29">
              <a:extLst>
                <a:ext uri="{FF2B5EF4-FFF2-40B4-BE49-F238E27FC236}">
                  <a16:creationId xmlns:a16="http://schemas.microsoft.com/office/drawing/2014/main" id="{7B9AEBCB-C46C-49B2-88EA-A1C49B943A59}"/>
                </a:ext>
              </a:extLst>
            </p:cNvPr>
            <p:cNvSpPr txBox="1"/>
            <p:nvPr/>
          </p:nvSpPr>
          <p:spPr>
            <a:xfrm>
              <a:off x="4373440" y="6319420"/>
              <a:ext cx="795116" cy="307777"/>
            </a:xfrm>
            <a:prstGeom prst="rect">
              <a:avLst/>
            </a:prstGeom>
            <a:noFill/>
          </p:spPr>
          <p:txBody>
            <a:bodyPr wrap="none" rtlCol="0">
              <a:spAutoFit/>
            </a:bodyPr>
            <a:lstStyle/>
            <a:p>
              <a:pPr algn="ctr">
                <a:defRPr/>
              </a:pPr>
              <a:r>
                <a:rPr lang="zh-CN" altLang="en-US" sz="1400" kern="0" dirty="0">
                  <a:solidFill>
                    <a:prstClr val="white">
                      <a:lumMod val="65000"/>
                    </a:prstClr>
                  </a:solidFill>
                  <a:latin typeface="微软雅黑"/>
                  <a:ea typeface="微软雅黑"/>
                </a:rPr>
                <a:t>研究方法</a:t>
              </a:r>
            </a:p>
          </p:txBody>
        </p:sp>
        <p:sp>
          <p:nvSpPr>
            <p:cNvPr id="31" name="文本框 30">
              <a:extLst>
                <a:ext uri="{FF2B5EF4-FFF2-40B4-BE49-F238E27FC236}">
                  <a16:creationId xmlns:a16="http://schemas.microsoft.com/office/drawing/2014/main" id="{0628B40E-0F5B-4BD7-A2D6-06C6BBE79636}"/>
                </a:ext>
              </a:extLst>
            </p:cNvPr>
            <p:cNvSpPr txBox="1"/>
            <p:nvPr/>
          </p:nvSpPr>
          <p:spPr>
            <a:xfrm>
              <a:off x="5800852" y="6319420"/>
              <a:ext cx="795116" cy="307777"/>
            </a:xfrm>
            <a:prstGeom prst="rect">
              <a:avLst/>
            </a:prstGeom>
            <a:noFill/>
          </p:spPr>
          <p:txBody>
            <a:bodyPr wrap="none" rtlCol="0">
              <a:spAutoFit/>
            </a:bodyPr>
            <a:lstStyle/>
            <a:p>
              <a:pPr marR="0" lvl="0" indent="0" algn="ctr" fontAlgn="auto">
                <a:lnSpc>
                  <a:spcPct val="100000"/>
                </a:lnSpc>
                <a:spcBef>
                  <a:spcPts val="0"/>
                </a:spcBef>
                <a:spcAft>
                  <a:spcPts val="0"/>
                </a:spcAft>
                <a:buClrTx/>
                <a:buSzTx/>
                <a:buFontTx/>
                <a:buNone/>
                <a:tabLst/>
                <a:defRPr/>
              </a:pPr>
              <a:r>
                <a:rPr lang="zh-CN" altLang="en-US" sz="1400" kern="0" dirty="0">
                  <a:solidFill>
                    <a:prstClr val="white">
                      <a:lumMod val="65000"/>
                    </a:prstClr>
                  </a:solidFill>
                  <a:latin typeface="微软雅黑"/>
                  <a:ea typeface="微软雅黑"/>
                </a:rPr>
                <a:t>成果展示</a:t>
              </a:r>
            </a:p>
          </p:txBody>
        </p:sp>
        <p:sp>
          <p:nvSpPr>
            <p:cNvPr id="32" name="文本框 31">
              <a:extLst>
                <a:ext uri="{FF2B5EF4-FFF2-40B4-BE49-F238E27FC236}">
                  <a16:creationId xmlns:a16="http://schemas.microsoft.com/office/drawing/2014/main" id="{84FCF10C-A666-4C0A-A2A6-D7C4D9C6EDE0}"/>
                </a:ext>
              </a:extLst>
            </p:cNvPr>
            <p:cNvSpPr txBox="1"/>
            <p:nvPr/>
          </p:nvSpPr>
          <p:spPr>
            <a:xfrm>
              <a:off x="7228271" y="6319420"/>
              <a:ext cx="95323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algn="ctr">
                <a:defRPr/>
              </a:pPr>
              <a:r>
                <a:rPr lang="zh-CN" altLang="en-US" b="1" dirty="0">
                  <a:solidFill>
                    <a:schemeClr val="tx1"/>
                  </a:solidFill>
                  <a:latin typeface="微软雅黑"/>
                  <a:ea typeface="微软雅黑"/>
                </a:rPr>
                <a:t>总结与展望</a:t>
              </a:r>
            </a:p>
          </p:txBody>
        </p:sp>
        <p:sp>
          <p:nvSpPr>
            <p:cNvPr id="33" name="文本框 32">
              <a:extLst>
                <a:ext uri="{FF2B5EF4-FFF2-40B4-BE49-F238E27FC236}">
                  <a16:creationId xmlns:a16="http://schemas.microsoft.com/office/drawing/2014/main" id="{F2CA40B2-03C4-4F46-AD35-2ABB244B23A2}"/>
                </a:ext>
              </a:extLst>
            </p:cNvPr>
            <p:cNvSpPr txBox="1"/>
            <p:nvPr/>
          </p:nvSpPr>
          <p:spPr>
            <a:xfrm>
              <a:off x="8514603" y="6319419"/>
              <a:ext cx="4788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致谢</a:t>
              </a:r>
            </a:p>
          </p:txBody>
        </p:sp>
      </p:grpSp>
      <p:pic>
        <p:nvPicPr>
          <p:cNvPr id="2" name="图片 1">
            <a:extLst>
              <a:ext uri="{FF2B5EF4-FFF2-40B4-BE49-F238E27FC236}">
                <a16:creationId xmlns:a16="http://schemas.microsoft.com/office/drawing/2014/main" id="{9B9F08FA-ECE3-4671-9E9B-3EE2C6C54D90}"/>
              </a:ext>
            </a:extLst>
          </p:cNvPr>
          <p:cNvPicPr>
            <a:picLocks noChangeAspect="1"/>
          </p:cNvPicPr>
          <p:nvPr/>
        </p:nvPicPr>
        <p:blipFill>
          <a:blip r:embed="rId4"/>
          <a:stretch>
            <a:fillRect/>
          </a:stretch>
        </p:blipFill>
        <p:spPr>
          <a:xfrm>
            <a:off x="4452651" y="1122744"/>
            <a:ext cx="7431350" cy="4067739"/>
          </a:xfrm>
          <a:prstGeom prst="rect">
            <a:avLst/>
          </a:prstGeom>
        </p:spPr>
      </p:pic>
      <p:sp>
        <p:nvSpPr>
          <p:cNvPr id="34" name="文本框 33">
            <a:extLst>
              <a:ext uri="{FF2B5EF4-FFF2-40B4-BE49-F238E27FC236}">
                <a16:creationId xmlns:a16="http://schemas.microsoft.com/office/drawing/2014/main" id="{50809C78-7D30-4346-9C2C-35BBF2C67C00}"/>
              </a:ext>
            </a:extLst>
          </p:cNvPr>
          <p:cNvSpPr txBox="1"/>
          <p:nvPr/>
        </p:nvSpPr>
        <p:spPr>
          <a:xfrm>
            <a:off x="265825" y="1338411"/>
            <a:ext cx="4125116" cy="3970318"/>
          </a:xfrm>
          <a:prstGeom prst="rect">
            <a:avLst/>
          </a:prstGeom>
          <a:noFill/>
        </p:spPr>
        <p:txBody>
          <a:bodyPr wrap="square">
            <a:spAutoFit/>
          </a:bodyPr>
          <a:lstStyle/>
          <a:p>
            <a:pPr lvl="0" algn="l"/>
            <a:r>
              <a:rPr lang="zh-CN" altLang="en-US" sz="1800" kern="100" dirty="0">
                <a:effectLst/>
                <a:latin typeface="Times New Roman" panose="02020603050405020304" pitchFamily="18" charset="0"/>
                <a:ea typeface="宋体" panose="02010600030101010101" pitchFamily="2" charset="-122"/>
              </a:rPr>
              <a:t>展望：</a:t>
            </a:r>
            <a:endParaRPr lang="en-US" altLang="zh-CN" sz="1800" kern="100" dirty="0">
              <a:effectLst/>
              <a:latin typeface="Times New Roman" panose="02020603050405020304" pitchFamily="18" charset="0"/>
              <a:ea typeface="宋体" panose="02010600030101010101" pitchFamily="2" charset="-122"/>
            </a:endParaRPr>
          </a:p>
          <a:p>
            <a:pPr lvl="0" algn="l"/>
            <a:r>
              <a:rPr lang="en-US" altLang="zh-CN" sz="1800" kern="100" dirty="0">
                <a:effectLst/>
                <a:latin typeface="Times New Roman" panose="02020603050405020304" pitchFamily="18" charset="0"/>
                <a:ea typeface="宋体" panose="02010600030101010101" pitchFamily="2" charset="-122"/>
              </a:rPr>
              <a:t>        1.</a:t>
            </a:r>
            <a:r>
              <a:rPr lang="zh-CN" altLang="en-US" sz="1800" kern="100" dirty="0">
                <a:effectLst/>
                <a:latin typeface="Times New Roman" panose="02020603050405020304" pitchFamily="18" charset="0"/>
                <a:ea typeface="宋体" panose="02010600030101010101" pitchFamily="2" charset="-122"/>
              </a:rPr>
              <a:t>由于目前只是选取了</a:t>
            </a:r>
            <a:r>
              <a:rPr lang="en-US" altLang="zh-CN" sz="1800" kern="100" dirty="0">
                <a:effectLst/>
                <a:latin typeface="Times New Roman" panose="02020603050405020304" pitchFamily="18" charset="0"/>
                <a:ea typeface="宋体" panose="02010600030101010101" pitchFamily="2" charset="-122"/>
              </a:rPr>
              <a:t>20</a:t>
            </a:r>
            <a:r>
              <a:rPr lang="zh-CN" altLang="en-US" sz="1800" kern="100" dirty="0">
                <a:effectLst/>
                <a:latin typeface="Times New Roman" panose="02020603050405020304" pitchFamily="18" charset="0"/>
                <a:ea typeface="宋体" panose="02010600030101010101" pitchFamily="2" charset="-122"/>
              </a:rPr>
              <a:t>个结点，所以未来目标就是建立一个类似学者网的完整的包含大量数据的异质网络。</a:t>
            </a:r>
            <a:endParaRPr lang="en-US" altLang="zh-CN" sz="1800" kern="100" dirty="0">
              <a:effectLst/>
              <a:latin typeface="Times New Roman" panose="02020603050405020304" pitchFamily="18" charset="0"/>
              <a:ea typeface="宋体" panose="02010600030101010101" pitchFamily="2" charset="-122"/>
            </a:endParaRPr>
          </a:p>
          <a:p>
            <a:pPr lvl="0" algn="l"/>
            <a:endParaRPr lang="en-US" altLang="zh-CN" sz="1800" kern="100" dirty="0">
              <a:effectLst/>
              <a:latin typeface="Times New Roman" panose="02020603050405020304" pitchFamily="18" charset="0"/>
              <a:ea typeface="宋体" panose="02010600030101010101" pitchFamily="2" charset="-122"/>
            </a:endParaRPr>
          </a:p>
          <a:p>
            <a:pPr lvl="0" algn="l"/>
            <a:r>
              <a:rPr lang="en-US" altLang="zh-CN" kern="100" dirty="0">
                <a:latin typeface="Times New Roman" panose="02020603050405020304" pitchFamily="18" charset="0"/>
                <a:ea typeface="宋体" panose="02010600030101010101" pitchFamily="2" charset="-122"/>
              </a:rPr>
              <a:t>        2.</a:t>
            </a:r>
            <a:r>
              <a:rPr lang="zh-CN" altLang="en-US" kern="100" dirty="0">
                <a:latin typeface="Times New Roman" panose="02020603050405020304" pitchFamily="18" charset="0"/>
                <a:ea typeface="宋体" panose="02010600030101010101" pitchFamily="2" charset="-122"/>
              </a:rPr>
              <a:t>目前只是进行了简单的训练并进行简单的预测，未来可以对完整的异质网络进行训练，设计完善的预测功能。</a:t>
            </a:r>
            <a:endParaRPr lang="en-US" altLang="zh-CN" kern="100" dirty="0">
              <a:latin typeface="Times New Roman" panose="02020603050405020304" pitchFamily="18" charset="0"/>
              <a:ea typeface="宋体" panose="02010600030101010101" pitchFamily="2" charset="-122"/>
            </a:endParaRPr>
          </a:p>
          <a:p>
            <a:pPr lvl="0" algn="l"/>
            <a:endParaRPr lang="en-US" altLang="zh-CN" kern="100" dirty="0">
              <a:latin typeface="Times New Roman" panose="02020603050405020304" pitchFamily="18" charset="0"/>
              <a:ea typeface="宋体" panose="02010600030101010101" pitchFamily="2" charset="-122"/>
            </a:endParaRPr>
          </a:p>
          <a:p>
            <a:pPr lvl="0" algn="l"/>
            <a:r>
              <a:rPr lang="en-US" altLang="zh-CN" sz="1800" kern="100" dirty="0">
                <a:effectLst/>
                <a:latin typeface="Times New Roman" panose="02020603050405020304" pitchFamily="18" charset="0"/>
                <a:ea typeface="宋体" panose="02010600030101010101" pitchFamily="2" charset="-122"/>
              </a:rPr>
              <a:t>        3.</a:t>
            </a:r>
            <a:r>
              <a:rPr lang="zh-CN" altLang="en-US" kern="100" dirty="0">
                <a:latin typeface="Times New Roman" panose="02020603050405020304" pitchFamily="18" charset="0"/>
                <a:ea typeface="宋体" panose="02010600030101010101" pitchFamily="2" charset="-122"/>
              </a:rPr>
              <a:t>设计一个</a:t>
            </a:r>
            <a:r>
              <a:rPr lang="en-US" altLang="zh-CN" sz="1800" kern="100" dirty="0" err="1">
                <a:effectLst/>
                <a:latin typeface="Times New Roman" panose="02020603050405020304" pitchFamily="18" charset="0"/>
                <a:ea typeface="宋体" panose="02010600030101010101" pitchFamily="2" charset="-122"/>
              </a:rPr>
              <a:t>Networkx</a:t>
            </a:r>
            <a:r>
              <a:rPr lang="zh-CN" altLang="en-US" sz="1800" kern="100" dirty="0">
                <a:effectLst/>
                <a:latin typeface="Times New Roman" panose="02020603050405020304" pitchFamily="18" charset="0"/>
                <a:ea typeface="宋体" panose="02010600030101010101" pitchFamily="2" charset="-122"/>
              </a:rPr>
              <a:t>生成的可视化图，在本毕业设计中使用的是</a:t>
            </a:r>
            <a:r>
              <a:rPr lang="en-US" altLang="zh-CN" sz="1800" kern="100" dirty="0" err="1">
                <a:effectLst/>
                <a:latin typeface="Times New Roman" panose="02020603050405020304" pitchFamily="18" charset="0"/>
                <a:ea typeface="宋体" panose="02010600030101010101" pitchFamily="2" charset="-122"/>
              </a:rPr>
              <a:t>Kamada</a:t>
            </a:r>
            <a:r>
              <a:rPr lang="en-US" altLang="zh-CN" sz="1800" kern="100" dirty="0">
                <a:effectLst/>
                <a:latin typeface="Times New Roman" panose="02020603050405020304" pitchFamily="18" charset="0"/>
                <a:ea typeface="宋体" panose="02010600030101010101" pitchFamily="2" charset="-122"/>
              </a:rPr>
              <a:t>-Kawai</a:t>
            </a:r>
            <a:r>
              <a:rPr lang="zh-CN" altLang="en-US" sz="1800" kern="100" dirty="0">
                <a:effectLst/>
                <a:latin typeface="Times New Roman" panose="02020603050405020304" pitchFamily="18" charset="0"/>
                <a:ea typeface="宋体" panose="02010600030101010101" pitchFamily="2" charset="-122"/>
              </a:rPr>
              <a:t>布局算法，但是可读性仍然不足，未来需要设计一个更好的更合理的布局算法。</a:t>
            </a:r>
            <a:endParaRPr lang="en-US" altLang="zh-CN" sz="1800" kern="100" dirty="0">
              <a:effectLst/>
              <a:latin typeface="Times New Roman" panose="02020603050405020304" pitchFamily="18" charset="0"/>
              <a:ea typeface="宋体" panose="02010600030101010101" pitchFamily="2" charset="-122"/>
            </a:endParaRPr>
          </a:p>
        </p:txBody>
      </p:sp>
      <p:sp>
        <p:nvSpPr>
          <p:cNvPr id="35" name="文本框 34">
            <a:extLst>
              <a:ext uri="{FF2B5EF4-FFF2-40B4-BE49-F238E27FC236}">
                <a16:creationId xmlns:a16="http://schemas.microsoft.com/office/drawing/2014/main" id="{42CFD0A3-E1B9-4D40-9401-611386FCC328}"/>
              </a:ext>
            </a:extLst>
          </p:cNvPr>
          <p:cNvSpPr txBox="1"/>
          <p:nvPr/>
        </p:nvSpPr>
        <p:spPr>
          <a:xfrm>
            <a:off x="7362360" y="5377900"/>
            <a:ext cx="3430294" cy="338554"/>
          </a:xfrm>
          <a:prstGeom prst="rect">
            <a:avLst/>
          </a:prstGeom>
          <a:noFill/>
        </p:spPr>
        <p:txBody>
          <a:bodyPr wrap="square">
            <a:spAutoFit/>
          </a:bodyPr>
          <a:lstStyle/>
          <a:p>
            <a:r>
              <a:rPr lang="en-US" altLang="zh-CN" sz="1600" kern="100" dirty="0">
                <a:effectLst/>
                <a:latin typeface="Times New Roman" panose="02020603050405020304" pitchFamily="18" charset="0"/>
                <a:ea typeface="宋体" panose="02010600030101010101" pitchFamily="2" charset="-122"/>
              </a:rPr>
              <a:t> </a:t>
            </a:r>
            <a:r>
              <a:rPr lang="zh-CN" altLang="en-US" sz="1600" kern="100" dirty="0">
                <a:latin typeface="Times New Roman" panose="02020603050405020304" pitchFamily="18" charset="0"/>
                <a:ea typeface="宋体" panose="02010600030101010101" pitchFamily="2" charset="-122"/>
              </a:rPr>
              <a:t>学者网上的异质信息网络</a:t>
            </a:r>
            <a:endParaRPr lang="zh-CN" altLang="en-US" sz="1600" dirty="0"/>
          </a:p>
        </p:txBody>
      </p:sp>
    </p:spTree>
    <p:extLst>
      <p:ext uri="{BB962C8B-B14F-4D97-AF65-F5344CB8AC3E}">
        <p14:creationId xmlns:p14="http://schemas.microsoft.com/office/powerpoint/2010/main" val="2129441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53DA424D-1FAA-44DB-AED6-F7F9C163E224}"/>
              </a:ext>
            </a:extLst>
          </p:cNvPr>
          <p:cNvPicPr>
            <a:picLocks noChangeAspect="1"/>
          </p:cNvPicPr>
          <p:nvPr/>
        </p:nvPicPr>
        <p:blipFill rotWithShape="1">
          <a:blip r:embed="rId3">
            <a:extLst>
              <a:ext uri="{28A0092B-C50C-407E-A947-70E740481C1C}">
                <a14:useLocalDpi xmlns:a14="http://schemas.microsoft.com/office/drawing/2010/main" val="0"/>
              </a:ext>
            </a:extLst>
          </a:blip>
          <a:srcRect t="7077" b="10212"/>
          <a:stretch/>
        </p:blipFill>
        <p:spPr>
          <a:xfrm>
            <a:off x="-5759" y="0"/>
            <a:ext cx="12197760" cy="6069102"/>
          </a:xfrm>
          <a:prstGeom prst="rect">
            <a:avLst/>
          </a:prstGeom>
        </p:spPr>
      </p:pic>
      <p:sp>
        <p:nvSpPr>
          <p:cNvPr id="28" name="矩形 27">
            <a:extLst>
              <a:ext uri="{FF2B5EF4-FFF2-40B4-BE49-F238E27FC236}">
                <a16:creationId xmlns:a16="http://schemas.microsoft.com/office/drawing/2014/main" id="{C533DB06-BA0F-4A0D-A610-91618AF2949A}"/>
              </a:ext>
            </a:extLst>
          </p:cNvPr>
          <p:cNvSpPr/>
          <p:nvPr/>
        </p:nvSpPr>
        <p:spPr>
          <a:xfrm>
            <a:off x="0" y="-1"/>
            <a:ext cx="12192000" cy="6069103"/>
          </a:xfrm>
          <a:prstGeom prst="rect">
            <a:avLst/>
          </a:prstGeom>
          <a:gradFill flip="none" rotWithShape="1">
            <a:gsLst>
              <a:gs pos="10000">
                <a:srgbClr val="003F88"/>
              </a:gs>
              <a:gs pos="100000">
                <a:srgbClr val="007BF6">
                  <a:alpha val="29000"/>
                </a:srgb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29" name="文本框 28">
            <a:extLst>
              <a:ext uri="{FF2B5EF4-FFF2-40B4-BE49-F238E27FC236}">
                <a16:creationId xmlns:a16="http://schemas.microsoft.com/office/drawing/2014/main" id="{5C156F03-B46F-4CB4-BD3D-39DB06181715}"/>
              </a:ext>
            </a:extLst>
          </p:cNvPr>
          <p:cNvSpPr txBox="1"/>
          <p:nvPr/>
        </p:nvSpPr>
        <p:spPr>
          <a:xfrm>
            <a:off x="381813" y="2390954"/>
            <a:ext cx="7504887" cy="1938992"/>
          </a:xfrm>
          <a:prstGeom prst="rect">
            <a:avLst/>
          </a:prstGeom>
          <a:noFill/>
        </p:spPr>
        <p:txBody>
          <a:bodyPr wrap="square" rtlCol="0">
            <a:spAutoFit/>
          </a:bodyPr>
          <a:lstStyle/>
          <a:p>
            <a:r>
              <a:rPr lang="zh-CN" altLang="en-US" sz="6000" b="1" dirty="0">
                <a:solidFill>
                  <a:prstClr val="white"/>
                </a:solidFill>
                <a:latin typeface="+mn-ea"/>
              </a:rPr>
              <a:t>感谢您的观看</a:t>
            </a:r>
            <a:endParaRPr lang="en-US" altLang="zh-CN" sz="6000" b="1" dirty="0">
              <a:solidFill>
                <a:prstClr val="white"/>
              </a:solidFill>
              <a:latin typeface="+mn-ea"/>
            </a:endParaRPr>
          </a:p>
          <a:p>
            <a:r>
              <a:rPr lang="zh-CN" altLang="en-US" sz="6000" b="1" dirty="0">
                <a:solidFill>
                  <a:prstClr val="white"/>
                </a:solidFill>
                <a:latin typeface="+mn-ea"/>
              </a:rPr>
              <a:t>请各位老师批评指正！</a:t>
            </a:r>
          </a:p>
        </p:txBody>
      </p:sp>
      <p:sp>
        <p:nvSpPr>
          <p:cNvPr id="30" name="文本框 29">
            <a:extLst>
              <a:ext uri="{FF2B5EF4-FFF2-40B4-BE49-F238E27FC236}">
                <a16:creationId xmlns:a16="http://schemas.microsoft.com/office/drawing/2014/main" id="{18B090A6-C0A8-4554-9CA5-E0CA4331C937}"/>
              </a:ext>
            </a:extLst>
          </p:cNvPr>
          <p:cNvSpPr txBox="1"/>
          <p:nvPr/>
        </p:nvSpPr>
        <p:spPr>
          <a:xfrm>
            <a:off x="381813" y="6253766"/>
            <a:ext cx="3262432" cy="400110"/>
          </a:xfrm>
          <a:prstGeom prst="rect">
            <a:avLst/>
          </a:prstGeom>
          <a:noFill/>
        </p:spPr>
        <p:txBody>
          <a:bodyPr wrap="square" rtlCol="0">
            <a:spAutoFit/>
          </a:bodyPr>
          <a:lstStyle/>
          <a:p>
            <a:r>
              <a:rPr lang="zh-CN" altLang="en-US" sz="2000" dirty="0">
                <a:latin typeface="+mn-ea"/>
              </a:rPr>
              <a:t>计算机科学与技术 </a:t>
            </a:r>
            <a:r>
              <a:rPr lang="en-US" altLang="zh-CN" sz="2000" dirty="0">
                <a:latin typeface="+mn-ea"/>
              </a:rPr>
              <a:t>| </a:t>
            </a:r>
            <a:r>
              <a:rPr lang="zh-CN" altLang="en-US" sz="2000" dirty="0">
                <a:latin typeface="+mn-ea"/>
              </a:rPr>
              <a:t>崔金泽</a:t>
            </a:r>
          </a:p>
        </p:txBody>
      </p:sp>
      <p:sp>
        <p:nvSpPr>
          <p:cNvPr id="31" name="文本框 30">
            <a:extLst>
              <a:ext uri="{FF2B5EF4-FFF2-40B4-BE49-F238E27FC236}">
                <a16:creationId xmlns:a16="http://schemas.microsoft.com/office/drawing/2014/main" id="{8AD103C0-2E69-4159-8DDA-0351E5EF73F9}"/>
              </a:ext>
            </a:extLst>
          </p:cNvPr>
          <p:cNvSpPr txBox="1"/>
          <p:nvPr/>
        </p:nvSpPr>
        <p:spPr>
          <a:xfrm>
            <a:off x="6514946" y="6253766"/>
            <a:ext cx="2591108" cy="400110"/>
          </a:xfrm>
          <a:prstGeom prst="rect">
            <a:avLst/>
          </a:prstGeom>
          <a:noFill/>
        </p:spPr>
        <p:txBody>
          <a:bodyPr wrap="square" rtlCol="0">
            <a:spAutoFit/>
          </a:bodyPr>
          <a:lstStyle/>
          <a:p>
            <a:r>
              <a:rPr lang="zh-CN" altLang="en-US" sz="2000" dirty="0"/>
              <a:t>指导教师：王书海</a:t>
            </a:r>
          </a:p>
        </p:txBody>
      </p:sp>
      <p:cxnSp>
        <p:nvCxnSpPr>
          <p:cNvPr id="32" name="直接连接符 31">
            <a:extLst>
              <a:ext uri="{FF2B5EF4-FFF2-40B4-BE49-F238E27FC236}">
                <a16:creationId xmlns:a16="http://schemas.microsoft.com/office/drawing/2014/main" id="{315457C1-2D8E-4C5B-A21C-109C113B72E7}"/>
              </a:ext>
            </a:extLst>
          </p:cNvPr>
          <p:cNvCxnSpPr>
            <a:cxnSpLocks/>
          </p:cNvCxnSpPr>
          <p:nvPr/>
        </p:nvCxnSpPr>
        <p:spPr>
          <a:xfrm>
            <a:off x="381813" y="2390954"/>
            <a:ext cx="7428687" cy="0"/>
          </a:xfrm>
          <a:prstGeom prst="line">
            <a:avLst/>
          </a:prstGeom>
        </p:spPr>
        <p:style>
          <a:lnRef idx="1">
            <a:schemeClr val="accent4"/>
          </a:lnRef>
          <a:fillRef idx="0">
            <a:schemeClr val="accent4"/>
          </a:fillRef>
          <a:effectRef idx="0">
            <a:schemeClr val="accent4"/>
          </a:effectRef>
          <a:fontRef idx="minor">
            <a:schemeClr val="tx1"/>
          </a:fontRef>
        </p:style>
      </p:cxnSp>
      <p:sp>
        <p:nvSpPr>
          <p:cNvPr id="34" name="文本框 33">
            <a:extLst>
              <a:ext uri="{FF2B5EF4-FFF2-40B4-BE49-F238E27FC236}">
                <a16:creationId xmlns:a16="http://schemas.microsoft.com/office/drawing/2014/main" id="{D972B652-D819-4391-96F6-AD97A966BF4E}"/>
              </a:ext>
            </a:extLst>
          </p:cNvPr>
          <p:cNvSpPr txBox="1"/>
          <p:nvPr/>
        </p:nvSpPr>
        <p:spPr>
          <a:xfrm>
            <a:off x="9311381" y="38097"/>
            <a:ext cx="3262432" cy="6857995"/>
          </a:xfrm>
          <a:prstGeom prst="rect">
            <a:avLst/>
          </a:prstGeom>
          <a:noFill/>
        </p:spPr>
        <p:txBody>
          <a:bodyPr vert="eaVert" wrap="square" rtlCol="0">
            <a:spAutoFit/>
          </a:bodyPr>
          <a:lstStyle/>
          <a:p>
            <a:r>
              <a:rPr lang="en-US" altLang="zh-CN" sz="20000" dirty="0">
                <a:ln w="12700">
                  <a:solidFill>
                    <a:srgbClr val="00B0F0"/>
                  </a:solidFill>
                </a:ln>
                <a:noFill/>
                <a:latin typeface="+mn-ea"/>
              </a:rPr>
              <a:t>STDU</a:t>
            </a:r>
            <a:endParaRPr lang="zh-CN" altLang="en-US" sz="20000" dirty="0">
              <a:ln w="12700">
                <a:solidFill>
                  <a:srgbClr val="00B0F0"/>
                </a:solidFill>
              </a:ln>
              <a:noFill/>
              <a:latin typeface="+mn-ea"/>
            </a:endParaRPr>
          </a:p>
        </p:txBody>
      </p:sp>
      <p:pic>
        <p:nvPicPr>
          <p:cNvPr id="35" name="图片 34">
            <a:extLst>
              <a:ext uri="{FF2B5EF4-FFF2-40B4-BE49-F238E27FC236}">
                <a16:creationId xmlns:a16="http://schemas.microsoft.com/office/drawing/2014/main" id="{68017964-FCDB-40DD-9951-90F6584EAC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388" y="38097"/>
            <a:ext cx="3885936" cy="1273691"/>
          </a:xfrm>
          <a:prstGeom prst="rect">
            <a:avLst/>
          </a:prstGeom>
        </p:spPr>
      </p:pic>
      <p:sp>
        <p:nvSpPr>
          <p:cNvPr id="11" name="文本框 10">
            <a:extLst>
              <a:ext uri="{FF2B5EF4-FFF2-40B4-BE49-F238E27FC236}">
                <a16:creationId xmlns:a16="http://schemas.microsoft.com/office/drawing/2014/main" id="{CE1A0EA7-D559-44DD-9BC7-B2C295E7AE90}"/>
              </a:ext>
            </a:extLst>
          </p:cNvPr>
          <p:cNvSpPr txBox="1"/>
          <p:nvPr/>
        </p:nvSpPr>
        <p:spPr>
          <a:xfrm>
            <a:off x="381813" y="1828447"/>
            <a:ext cx="4607859" cy="461665"/>
          </a:xfrm>
          <a:prstGeom prst="rect">
            <a:avLst/>
          </a:prstGeom>
          <a:noFill/>
        </p:spPr>
        <p:txBody>
          <a:bodyPr wrap="square" rtlCol="0">
            <a:spAutoFit/>
          </a:bodyPr>
          <a:lstStyle/>
          <a:p>
            <a:r>
              <a:rPr lang="en-US" altLang="zh-CN" sz="2400" dirty="0">
                <a:solidFill>
                  <a:schemeClr val="bg1"/>
                </a:solidFill>
                <a:latin typeface="+mj-ea"/>
                <a:ea typeface="+mj-ea"/>
              </a:rPr>
              <a:t>2022</a:t>
            </a:r>
            <a:r>
              <a:rPr lang="zh-CN" altLang="en-US" sz="2400" dirty="0">
                <a:solidFill>
                  <a:schemeClr val="bg1"/>
                </a:solidFill>
                <a:latin typeface="+mj-ea"/>
                <a:ea typeface="+mj-ea"/>
              </a:rPr>
              <a:t>届本科毕业生毕业设计汇报</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3637BAC-F87B-454D-AA26-C2A06F5C59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763" t="2784" b="2701"/>
          <a:stretch/>
        </p:blipFill>
        <p:spPr>
          <a:xfrm>
            <a:off x="2008556" y="2513463"/>
            <a:ext cx="1837402" cy="1820074"/>
          </a:xfrm>
          <a:prstGeom prst="rect">
            <a:avLst/>
          </a:prstGeom>
        </p:spPr>
      </p:pic>
      <p:cxnSp>
        <p:nvCxnSpPr>
          <p:cNvPr id="63" name="直接连接符 62">
            <a:extLst>
              <a:ext uri="{FF2B5EF4-FFF2-40B4-BE49-F238E27FC236}">
                <a16:creationId xmlns:a16="http://schemas.microsoft.com/office/drawing/2014/main" id="{21182675-BD1B-4BCC-82E2-DF21C299FB9D}"/>
              </a:ext>
            </a:extLst>
          </p:cNvPr>
          <p:cNvCxnSpPr/>
          <p:nvPr/>
        </p:nvCxnSpPr>
        <p:spPr>
          <a:xfrm>
            <a:off x="4286250" y="2266950"/>
            <a:ext cx="0" cy="232410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4">
            <a:extLst>
              <a:ext uri="{FF2B5EF4-FFF2-40B4-BE49-F238E27FC236}">
                <a16:creationId xmlns:a16="http://schemas.microsoft.com/office/drawing/2014/main" id="{D88E74C0-EB4F-4C4E-990F-7DCF72B22A48}"/>
              </a:ext>
            </a:extLst>
          </p:cNvPr>
          <p:cNvSpPr txBox="1"/>
          <p:nvPr/>
        </p:nvSpPr>
        <p:spPr>
          <a:xfrm>
            <a:off x="4710158" y="2333963"/>
            <a:ext cx="6016061" cy="684785"/>
          </a:xfrm>
          <a:prstGeom prst="rect">
            <a:avLst/>
          </a:prstGeom>
          <a:noFill/>
        </p:spPr>
        <p:txBody>
          <a:bodyPr wrap="square" lIns="68562" tIns="34281" rIns="68562" bIns="34281"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r>
              <a:rPr lang="en-US" altLang="zh-CN" sz="4000" b="1" dirty="0">
                <a:solidFill>
                  <a:srgbClr val="0070C0"/>
                </a:solidFill>
                <a:latin typeface="Times New Roman" panose="02020603050405020304" pitchFamily="18" charset="0"/>
                <a:cs typeface="Times New Roman" panose="02020603050405020304" pitchFamily="18" charset="0"/>
              </a:rPr>
              <a:t>1</a:t>
            </a:r>
            <a:r>
              <a:rPr lang="zh-CN" altLang="en-US" sz="4000" b="1" dirty="0">
                <a:solidFill>
                  <a:srgbClr val="0070C0"/>
                </a:solidFill>
                <a:latin typeface="Times New Roman" panose="02020603050405020304" pitchFamily="18" charset="0"/>
                <a:cs typeface="Times New Roman" panose="02020603050405020304" pitchFamily="18" charset="0"/>
              </a:rPr>
              <a:t>、项目介绍</a:t>
            </a:r>
          </a:p>
        </p:txBody>
      </p:sp>
      <p:grpSp>
        <p:nvGrpSpPr>
          <p:cNvPr id="2" name="组合 1">
            <a:extLst>
              <a:ext uri="{FF2B5EF4-FFF2-40B4-BE49-F238E27FC236}">
                <a16:creationId xmlns:a16="http://schemas.microsoft.com/office/drawing/2014/main" id="{1F56140A-F19C-C473-7170-42A33B55F0D0}"/>
              </a:ext>
            </a:extLst>
          </p:cNvPr>
          <p:cNvGrpSpPr/>
          <p:nvPr/>
        </p:nvGrpSpPr>
        <p:grpSpPr>
          <a:xfrm>
            <a:off x="4954070" y="3213230"/>
            <a:ext cx="4744147" cy="420002"/>
            <a:chOff x="4954070" y="3132545"/>
            <a:chExt cx="4744147" cy="420002"/>
          </a:xfrm>
        </p:grpSpPr>
        <p:sp>
          <p:nvSpPr>
            <p:cNvPr id="65" name="椭圆 64">
              <a:extLst>
                <a:ext uri="{FF2B5EF4-FFF2-40B4-BE49-F238E27FC236}">
                  <a16:creationId xmlns:a16="http://schemas.microsoft.com/office/drawing/2014/main" id="{96A6F70B-294E-43D9-B8B8-CDC25BF840AE}"/>
                </a:ext>
              </a:extLst>
            </p:cNvPr>
            <p:cNvSpPr/>
            <p:nvPr/>
          </p:nvSpPr>
          <p:spPr>
            <a:xfrm>
              <a:off x="4954070" y="3229103"/>
              <a:ext cx="216000" cy="216000"/>
            </a:xfrm>
            <a:prstGeom prst="ellipse">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Times New Roman" panose="02020603050405020304" pitchFamily="18" charset="0"/>
                <a:cs typeface="Times New Roman" panose="02020603050405020304" pitchFamily="18" charset="0"/>
              </a:endParaRPr>
            </a:p>
          </p:txBody>
        </p:sp>
        <p:sp>
          <p:nvSpPr>
            <p:cNvPr id="66" name="文本框 65">
              <a:extLst>
                <a:ext uri="{FF2B5EF4-FFF2-40B4-BE49-F238E27FC236}">
                  <a16:creationId xmlns:a16="http://schemas.microsoft.com/office/drawing/2014/main" id="{79E21FA9-784C-4E22-AEBC-8CD59962BFCD}"/>
                </a:ext>
              </a:extLst>
            </p:cNvPr>
            <p:cNvSpPr txBox="1"/>
            <p:nvPr/>
          </p:nvSpPr>
          <p:spPr>
            <a:xfrm>
              <a:off x="5191786" y="3152437"/>
              <a:ext cx="1210588" cy="400110"/>
            </a:xfrm>
            <a:prstGeom prst="rect">
              <a:avLst/>
            </a:prstGeom>
            <a:noFill/>
          </p:spPr>
          <p:txBody>
            <a:bodyPr wrap="none" rtlCol="0">
              <a:spAutoFit/>
            </a:bodyPr>
            <a:lstStyle/>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研究背景</a:t>
              </a:r>
            </a:p>
          </p:txBody>
        </p:sp>
        <p:sp>
          <p:nvSpPr>
            <p:cNvPr id="67" name="椭圆 66">
              <a:extLst>
                <a:ext uri="{FF2B5EF4-FFF2-40B4-BE49-F238E27FC236}">
                  <a16:creationId xmlns:a16="http://schemas.microsoft.com/office/drawing/2014/main" id="{64DBA9F2-B847-49A5-9ACD-0AD551F22869}"/>
                </a:ext>
              </a:extLst>
            </p:cNvPr>
            <p:cNvSpPr/>
            <p:nvPr/>
          </p:nvSpPr>
          <p:spPr>
            <a:xfrm>
              <a:off x="7564423" y="3229103"/>
              <a:ext cx="216000" cy="216000"/>
            </a:xfrm>
            <a:prstGeom prst="ellipse">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3648A79F-757A-40CF-800B-FBE51EA0CF27}"/>
                </a:ext>
              </a:extLst>
            </p:cNvPr>
            <p:cNvSpPr txBox="1"/>
            <p:nvPr/>
          </p:nvSpPr>
          <p:spPr>
            <a:xfrm>
              <a:off x="7718188" y="3132545"/>
              <a:ext cx="1980029" cy="400110"/>
            </a:xfrm>
            <a:prstGeom prst="rect">
              <a:avLst/>
            </a:prstGeom>
            <a:noFill/>
          </p:spPr>
          <p:txBody>
            <a:bodyPr wrap="none" rtlCol="0">
              <a:spAutoFit/>
            </a:bodyPr>
            <a:lstStyle/>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国内外研究概况</a:t>
              </a:r>
            </a:p>
          </p:txBody>
        </p:sp>
      </p:grpSp>
    </p:spTree>
    <p:extLst>
      <p:ext uri="{BB962C8B-B14F-4D97-AF65-F5344CB8AC3E}">
        <p14:creationId xmlns:p14="http://schemas.microsoft.com/office/powerpoint/2010/main" val="1976523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4" name="组合 123">
            <a:extLst>
              <a:ext uri="{FF2B5EF4-FFF2-40B4-BE49-F238E27FC236}">
                <a16:creationId xmlns:a16="http://schemas.microsoft.com/office/drawing/2014/main" id="{8FD0D404-7988-4F9D-9FF2-8FDADF8F4C60}"/>
              </a:ext>
            </a:extLst>
          </p:cNvPr>
          <p:cNvGrpSpPr/>
          <p:nvPr/>
        </p:nvGrpSpPr>
        <p:grpSpPr>
          <a:xfrm>
            <a:off x="1133767" y="1566093"/>
            <a:ext cx="9809841" cy="4267297"/>
            <a:chOff x="2199448" y="1785415"/>
            <a:chExt cx="9496446" cy="4267297"/>
          </a:xfrm>
        </p:grpSpPr>
        <p:sp>
          <p:nvSpPr>
            <p:cNvPr id="125" name="Rectangle 12">
              <a:extLst>
                <a:ext uri="{FF2B5EF4-FFF2-40B4-BE49-F238E27FC236}">
                  <a16:creationId xmlns:a16="http://schemas.microsoft.com/office/drawing/2014/main" id="{FA426539-1C7E-4C6D-95C8-FF679C9AEDB2}"/>
                </a:ext>
              </a:extLst>
            </p:cNvPr>
            <p:cNvSpPr>
              <a:spLocks noChangeArrowheads="1"/>
            </p:cNvSpPr>
            <p:nvPr/>
          </p:nvSpPr>
          <p:spPr bwMode="gray">
            <a:xfrm>
              <a:off x="9551711" y="1785415"/>
              <a:ext cx="2144183" cy="1976967"/>
            </a:xfrm>
            <a:prstGeom prst="rect">
              <a:avLst/>
            </a:prstGeom>
            <a:solidFill>
              <a:srgbClr val="1D6295"/>
            </a:solidFill>
            <a:ln>
              <a:solidFill>
                <a:srgbClr val="1D6295"/>
              </a:solid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en-US" altLang="zh-CN" sz="3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6" name="Rectangle 13">
              <a:extLst>
                <a:ext uri="{FF2B5EF4-FFF2-40B4-BE49-F238E27FC236}">
                  <a16:creationId xmlns:a16="http://schemas.microsoft.com/office/drawing/2014/main" id="{3C8240A8-6C44-49AA-B2C5-59332CBADADA}"/>
                </a:ext>
              </a:extLst>
            </p:cNvPr>
            <p:cNvSpPr>
              <a:spLocks noChangeArrowheads="1"/>
            </p:cNvSpPr>
            <p:nvPr/>
          </p:nvSpPr>
          <p:spPr bwMode="gray">
            <a:xfrm>
              <a:off x="2199448" y="4075745"/>
              <a:ext cx="2178049" cy="1976967"/>
            </a:xfrm>
            <a:prstGeom prst="rect">
              <a:avLst/>
            </a:prstGeom>
            <a:solidFill>
              <a:srgbClr val="1D6295"/>
            </a:solidFill>
            <a:ln>
              <a:solidFill>
                <a:srgbClr val="1D6295"/>
              </a:solid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en-US" altLang="zh-CN" sz="3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8" name="Rectangle 17">
              <a:extLst>
                <a:ext uri="{FF2B5EF4-FFF2-40B4-BE49-F238E27FC236}">
                  <a16:creationId xmlns:a16="http://schemas.microsoft.com/office/drawing/2014/main" id="{E658222A-8DFA-4F94-A12E-A7F92B6738FB}"/>
                </a:ext>
              </a:extLst>
            </p:cNvPr>
            <p:cNvSpPr>
              <a:spLocks noChangeArrowheads="1"/>
            </p:cNvSpPr>
            <p:nvPr/>
          </p:nvSpPr>
          <p:spPr bwMode="gray">
            <a:xfrm>
              <a:off x="2199448" y="1785416"/>
              <a:ext cx="9486458" cy="1976967"/>
            </a:xfrm>
            <a:prstGeom prst="rect">
              <a:avLst/>
            </a:prstGeom>
            <a:noFill/>
            <a:ln>
              <a:solidFill>
                <a:srgbClr val="1D6295"/>
              </a:solid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29" name="Rectangle 19">
              <a:extLst>
                <a:ext uri="{FF2B5EF4-FFF2-40B4-BE49-F238E27FC236}">
                  <a16:creationId xmlns:a16="http://schemas.microsoft.com/office/drawing/2014/main" id="{7FE1DF8D-434E-4491-AC5D-6751AADB6CD0}"/>
                </a:ext>
              </a:extLst>
            </p:cNvPr>
            <p:cNvSpPr>
              <a:spLocks noChangeArrowheads="1"/>
            </p:cNvSpPr>
            <p:nvPr/>
          </p:nvSpPr>
          <p:spPr bwMode="gray">
            <a:xfrm>
              <a:off x="2209437" y="4075745"/>
              <a:ext cx="9486457" cy="1976967"/>
            </a:xfrm>
            <a:prstGeom prst="rect">
              <a:avLst/>
            </a:prstGeom>
            <a:noFill/>
            <a:ln>
              <a:solidFill>
                <a:srgbClr val="1D6295"/>
              </a:solid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sp>
        <p:nvSpPr>
          <p:cNvPr id="133" name="文本框 132">
            <a:extLst>
              <a:ext uri="{FF2B5EF4-FFF2-40B4-BE49-F238E27FC236}">
                <a16:creationId xmlns:a16="http://schemas.microsoft.com/office/drawing/2014/main" id="{5F8585CC-3DC4-4417-95D0-88534C90CF2C}"/>
              </a:ext>
            </a:extLst>
          </p:cNvPr>
          <p:cNvSpPr txBox="1"/>
          <p:nvPr/>
        </p:nvSpPr>
        <p:spPr>
          <a:xfrm>
            <a:off x="1145084" y="1582332"/>
            <a:ext cx="7098624" cy="1838837"/>
          </a:xfrm>
          <a:prstGeom prst="rect">
            <a:avLst/>
          </a:prstGeom>
          <a:noFill/>
        </p:spPr>
        <p:txBody>
          <a:bodyPr wrap="square" rtlCol="0">
            <a:spAutoFit/>
          </a:bodyPr>
          <a:lstStyle/>
          <a:p>
            <a:pPr>
              <a:lnSpc>
                <a:spcPct val="150000"/>
              </a:lnSpc>
            </a:pPr>
            <a:r>
              <a:rPr lang="zh-CN" altLang="en-US" sz="2400" dirty="0">
                <a:latin typeface="Times New Roman" panose="02020603050405020304" pitchFamily="18" charset="0"/>
                <a:cs typeface="Times New Roman" panose="02020603050405020304" pitchFamily="18" charset="0"/>
              </a:rPr>
              <a:t>异质信息网络</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        自韩家炜和 </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Philip S Yu</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俞士纶</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等人在 </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2009 </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年提出「异质信息网络」的概念以来，异质信息网络的研究受到越来越多国内外学者的关注和研究。</a:t>
            </a:r>
            <a:endParaRPr lang="zh-CN" altLang="en-US"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6" name="文本框 145">
            <a:extLst>
              <a:ext uri="{FF2B5EF4-FFF2-40B4-BE49-F238E27FC236}">
                <a16:creationId xmlns:a16="http://schemas.microsoft.com/office/drawing/2014/main" id="{804D32CF-659B-4BFC-8C2B-00648B873263}"/>
              </a:ext>
            </a:extLst>
          </p:cNvPr>
          <p:cNvSpPr txBox="1"/>
          <p:nvPr/>
        </p:nvSpPr>
        <p:spPr>
          <a:xfrm>
            <a:off x="3738753" y="3856421"/>
            <a:ext cx="7194533" cy="1838837"/>
          </a:xfrm>
          <a:prstGeom prst="rect">
            <a:avLst/>
          </a:prstGeom>
          <a:noFill/>
        </p:spPr>
        <p:txBody>
          <a:bodyPr wrap="square" rtlCol="0">
            <a:spAutoFit/>
          </a:bodyPr>
          <a:lstStyle/>
          <a:p>
            <a:pPr>
              <a:lnSpc>
                <a:spcPct val="150000"/>
              </a:lnSpc>
            </a:pPr>
            <a:r>
              <a:rPr lang="zh-CN" altLang="en-US" sz="2400" dirty="0">
                <a:latin typeface="Times New Roman" panose="02020603050405020304" pitchFamily="18" charset="0"/>
                <a:cs typeface="Times New Roman" panose="02020603050405020304" pitchFamily="18" charset="0"/>
              </a:rPr>
              <a:t>数据分析</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        数据分析的数学基础在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20</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世纪早期就已确立，但直到计算机的出现才使实际操作成为可能，并且计算机科学与数学的结合使得数据分析得以推广。</a:t>
            </a:r>
            <a:endParaRPr lang="zh-CN" altLang="en-US" sz="24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9B43D6F6-8184-46A0-A929-3DF2D2CAD4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7988" y="0"/>
            <a:ext cx="1134500" cy="1122744"/>
          </a:xfrm>
          <a:prstGeom prst="rect">
            <a:avLst/>
          </a:prstGeom>
          <a:effectLst>
            <a:outerShdw blurRad="50800" dist="38100" dir="2700000" algn="tl" rotWithShape="0">
              <a:schemeClr val="bg1">
                <a:alpha val="40000"/>
              </a:schemeClr>
            </a:outerShdw>
          </a:effectLst>
        </p:spPr>
      </p:pic>
      <p:sp>
        <p:nvSpPr>
          <p:cNvPr id="9" name="文本框 8">
            <a:extLst>
              <a:ext uri="{FF2B5EF4-FFF2-40B4-BE49-F238E27FC236}">
                <a16:creationId xmlns:a16="http://schemas.microsoft.com/office/drawing/2014/main" id="{98EE3181-B82A-4F4B-9997-351EEB8D89CA}"/>
              </a:ext>
            </a:extLst>
          </p:cNvPr>
          <p:cNvSpPr txBox="1"/>
          <p:nvPr/>
        </p:nvSpPr>
        <p:spPr>
          <a:xfrm>
            <a:off x="378990" y="299762"/>
            <a:ext cx="1832202" cy="523220"/>
          </a:xfrm>
          <a:prstGeom prst="rect">
            <a:avLst/>
          </a:prstGeom>
          <a:noFill/>
        </p:spPr>
        <p:txBody>
          <a:bodyPr wrap="square" rtlCol="0">
            <a:spAutoFit/>
          </a:bodyPr>
          <a:lstStyle/>
          <a:p>
            <a:r>
              <a:rPr lang="zh-CN" altLang="en-US" sz="2800" dirty="0">
                <a:solidFill>
                  <a:schemeClr val="bg1"/>
                </a:solidFill>
                <a:latin typeface="Times New Roman" panose="02020603050405020304" pitchFamily="18" charset="0"/>
                <a:cs typeface="Times New Roman" panose="02020603050405020304" pitchFamily="18" charset="0"/>
              </a:rPr>
              <a:t>研究背景</a:t>
            </a:r>
          </a:p>
        </p:txBody>
      </p:sp>
      <p:pic>
        <p:nvPicPr>
          <p:cNvPr id="4" name="图片 3">
            <a:extLst>
              <a:ext uri="{FF2B5EF4-FFF2-40B4-BE49-F238E27FC236}">
                <a16:creationId xmlns:a16="http://schemas.microsoft.com/office/drawing/2014/main" id="{2980CC29-3EC2-4F4F-AAD9-5DE754690B94}"/>
              </a:ext>
            </a:extLst>
          </p:cNvPr>
          <p:cNvPicPr>
            <a:picLocks noChangeAspect="1"/>
          </p:cNvPicPr>
          <p:nvPr/>
        </p:nvPicPr>
        <p:blipFill>
          <a:blip r:embed="rId4"/>
          <a:stretch>
            <a:fillRect/>
          </a:stretch>
        </p:blipFill>
        <p:spPr>
          <a:xfrm>
            <a:off x="8737595" y="1122744"/>
            <a:ext cx="2268982" cy="2499821"/>
          </a:xfrm>
          <a:prstGeom prst="rect">
            <a:avLst/>
          </a:prstGeom>
        </p:spPr>
      </p:pic>
      <p:pic>
        <p:nvPicPr>
          <p:cNvPr id="6" name="图片 5">
            <a:extLst>
              <a:ext uri="{FF2B5EF4-FFF2-40B4-BE49-F238E27FC236}">
                <a16:creationId xmlns:a16="http://schemas.microsoft.com/office/drawing/2014/main" id="{3B18C4FD-760D-4234-8718-1A89A30EF3F8}"/>
              </a:ext>
            </a:extLst>
          </p:cNvPr>
          <p:cNvPicPr>
            <a:picLocks noChangeAspect="1"/>
          </p:cNvPicPr>
          <p:nvPr/>
        </p:nvPicPr>
        <p:blipFill>
          <a:blip r:embed="rId5"/>
          <a:stretch>
            <a:fillRect/>
          </a:stretch>
        </p:blipFill>
        <p:spPr>
          <a:xfrm>
            <a:off x="662456" y="3811431"/>
            <a:ext cx="2764988" cy="2117390"/>
          </a:xfrm>
          <a:prstGeom prst="rect">
            <a:avLst/>
          </a:prstGeom>
        </p:spPr>
      </p:pic>
      <p:grpSp>
        <p:nvGrpSpPr>
          <p:cNvPr id="28" name="组合 27">
            <a:extLst>
              <a:ext uri="{FF2B5EF4-FFF2-40B4-BE49-F238E27FC236}">
                <a16:creationId xmlns:a16="http://schemas.microsoft.com/office/drawing/2014/main" id="{3FE46907-1857-46B7-9A61-06EE96270715}"/>
              </a:ext>
            </a:extLst>
          </p:cNvPr>
          <p:cNvGrpSpPr/>
          <p:nvPr/>
        </p:nvGrpSpPr>
        <p:grpSpPr>
          <a:xfrm>
            <a:off x="2442583" y="6372169"/>
            <a:ext cx="7695974" cy="319809"/>
            <a:chOff x="2215547" y="6307388"/>
            <a:chExt cx="6777933" cy="319809"/>
          </a:xfrm>
        </p:grpSpPr>
        <p:sp>
          <p:nvSpPr>
            <p:cNvPr id="29" name="文本框 28">
              <a:extLst>
                <a:ext uri="{FF2B5EF4-FFF2-40B4-BE49-F238E27FC236}">
                  <a16:creationId xmlns:a16="http://schemas.microsoft.com/office/drawing/2014/main" id="{B54243A9-2079-4FE2-B227-CC6A979CB5DD}"/>
                </a:ext>
              </a:extLst>
            </p:cNvPr>
            <p:cNvSpPr txBox="1"/>
            <p:nvPr/>
          </p:nvSpPr>
          <p:spPr>
            <a:xfrm>
              <a:off x="2215547" y="6307388"/>
              <a:ext cx="478877"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chemeClr val="tx1"/>
                  </a:solidFill>
                  <a:effectLst/>
                  <a:uLnTx/>
                  <a:uFillTx/>
                  <a:latin typeface="微软雅黑"/>
                  <a:ea typeface="微软雅黑"/>
                  <a:cs typeface="+mn-cs"/>
                </a:rPr>
                <a:t>绪论</a:t>
              </a:r>
            </a:p>
          </p:txBody>
        </p:sp>
        <p:sp>
          <p:nvSpPr>
            <p:cNvPr id="30" name="文本框 29">
              <a:extLst>
                <a:ext uri="{FF2B5EF4-FFF2-40B4-BE49-F238E27FC236}">
                  <a16:creationId xmlns:a16="http://schemas.microsoft.com/office/drawing/2014/main" id="{FA26D961-68DE-4420-A68A-DF87B3DE87FE}"/>
                </a:ext>
              </a:extLst>
            </p:cNvPr>
            <p:cNvSpPr txBox="1"/>
            <p:nvPr/>
          </p:nvSpPr>
          <p:spPr>
            <a:xfrm>
              <a:off x="3136374" y="6307388"/>
              <a:ext cx="79511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b="1" i="0" u="none" strike="noStrike" kern="0" cap="none" spc="0" normalizeH="0" baseline="0">
                  <a:ln>
                    <a:noFill/>
                  </a:ln>
                  <a:solidFill>
                    <a:prstClr val="black"/>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prstClr val="white">
                      <a:lumMod val="65000"/>
                    </a:prstClr>
                  </a:solidFill>
                  <a:latin typeface="微软雅黑"/>
                  <a:ea typeface="微软雅黑"/>
                </a:rPr>
                <a:t>关键技术</a:t>
              </a:r>
            </a:p>
          </p:txBody>
        </p:sp>
        <p:sp>
          <p:nvSpPr>
            <p:cNvPr id="31" name="文本框 30">
              <a:extLst>
                <a:ext uri="{FF2B5EF4-FFF2-40B4-BE49-F238E27FC236}">
                  <a16:creationId xmlns:a16="http://schemas.microsoft.com/office/drawing/2014/main" id="{6D79A2C0-54B7-461E-81A0-5138F55C1DE0}"/>
                </a:ext>
              </a:extLst>
            </p:cNvPr>
            <p:cNvSpPr txBox="1"/>
            <p:nvPr/>
          </p:nvSpPr>
          <p:spPr>
            <a:xfrm>
              <a:off x="4373440" y="6319420"/>
              <a:ext cx="79511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研究方法</a:t>
              </a:r>
            </a:p>
          </p:txBody>
        </p:sp>
        <p:sp>
          <p:nvSpPr>
            <p:cNvPr id="32" name="文本框 31">
              <a:extLst>
                <a:ext uri="{FF2B5EF4-FFF2-40B4-BE49-F238E27FC236}">
                  <a16:creationId xmlns:a16="http://schemas.microsoft.com/office/drawing/2014/main" id="{1E60D102-383F-4FBC-8F97-B65133CAC740}"/>
                </a:ext>
              </a:extLst>
            </p:cNvPr>
            <p:cNvSpPr txBox="1"/>
            <p:nvPr/>
          </p:nvSpPr>
          <p:spPr>
            <a:xfrm>
              <a:off x="5800852" y="6319420"/>
              <a:ext cx="79511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A6A6A6"/>
                  </a:solidFill>
                  <a:effectLst/>
                  <a:uLnTx/>
                  <a:uFillTx/>
                  <a:latin typeface="微软雅黑"/>
                  <a:ea typeface="微软雅黑"/>
                  <a:cs typeface="+mn-cs"/>
                </a:rPr>
                <a:t>成果展示</a:t>
              </a:r>
            </a:p>
          </p:txBody>
        </p:sp>
        <p:sp>
          <p:nvSpPr>
            <p:cNvPr id="33" name="文本框 32">
              <a:extLst>
                <a:ext uri="{FF2B5EF4-FFF2-40B4-BE49-F238E27FC236}">
                  <a16:creationId xmlns:a16="http://schemas.microsoft.com/office/drawing/2014/main" id="{6AFA5100-45F0-49D5-BCE2-7BB61EA6EC16}"/>
                </a:ext>
              </a:extLst>
            </p:cNvPr>
            <p:cNvSpPr txBox="1"/>
            <p:nvPr/>
          </p:nvSpPr>
          <p:spPr>
            <a:xfrm>
              <a:off x="7228271" y="6319420"/>
              <a:ext cx="95323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总结与展望</a:t>
              </a:r>
            </a:p>
          </p:txBody>
        </p:sp>
        <p:sp>
          <p:nvSpPr>
            <p:cNvPr id="34" name="文本框 33">
              <a:extLst>
                <a:ext uri="{FF2B5EF4-FFF2-40B4-BE49-F238E27FC236}">
                  <a16:creationId xmlns:a16="http://schemas.microsoft.com/office/drawing/2014/main" id="{DFBA49C9-E84E-4456-AF57-38639D62CCBB}"/>
                </a:ext>
              </a:extLst>
            </p:cNvPr>
            <p:cNvSpPr txBox="1"/>
            <p:nvPr/>
          </p:nvSpPr>
          <p:spPr>
            <a:xfrm>
              <a:off x="8514603" y="6319419"/>
              <a:ext cx="4788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微软雅黑"/>
                  <a:ea typeface="微软雅黑"/>
                  <a:cs typeface="+mn-cs"/>
                </a:rPr>
                <a:t>致谢</a:t>
              </a:r>
            </a:p>
          </p:txBody>
        </p:sp>
      </p:grpSp>
    </p:spTree>
    <p:extLst>
      <p:ext uri="{BB962C8B-B14F-4D97-AF65-F5344CB8AC3E}">
        <p14:creationId xmlns:p14="http://schemas.microsoft.com/office/powerpoint/2010/main" val="3290413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9B43D6F6-8184-46A0-A929-3DF2D2CAD4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7988" y="0"/>
            <a:ext cx="1134500" cy="1122744"/>
          </a:xfrm>
          <a:prstGeom prst="rect">
            <a:avLst/>
          </a:prstGeom>
          <a:effectLst>
            <a:outerShdw blurRad="50800" dist="38100" dir="2700000" algn="tl" rotWithShape="0">
              <a:schemeClr val="bg1">
                <a:alpha val="40000"/>
              </a:schemeClr>
            </a:outerShdw>
          </a:effectLst>
        </p:spPr>
      </p:pic>
      <p:sp>
        <p:nvSpPr>
          <p:cNvPr id="9" name="文本框 8">
            <a:extLst>
              <a:ext uri="{FF2B5EF4-FFF2-40B4-BE49-F238E27FC236}">
                <a16:creationId xmlns:a16="http://schemas.microsoft.com/office/drawing/2014/main" id="{98EE3181-B82A-4F4B-9997-351EEB8D89CA}"/>
              </a:ext>
            </a:extLst>
          </p:cNvPr>
          <p:cNvSpPr txBox="1"/>
          <p:nvPr/>
        </p:nvSpPr>
        <p:spPr>
          <a:xfrm>
            <a:off x="378990" y="299762"/>
            <a:ext cx="2694950" cy="523220"/>
          </a:xfrm>
          <a:prstGeom prst="rect">
            <a:avLst/>
          </a:prstGeom>
          <a:noFill/>
        </p:spPr>
        <p:txBody>
          <a:bodyPr wrap="square" rtlCol="0">
            <a:spAutoFit/>
          </a:bodyPr>
          <a:lstStyle/>
          <a:p>
            <a:r>
              <a:rPr lang="zh-CN" altLang="en-US" sz="2800" dirty="0">
                <a:solidFill>
                  <a:schemeClr val="bg1"/>
                </a:solidFill>
                <a:latin typeface="Times New Roman" panose="02020603050405020304" pitchFamily="18" charset="0"/>
                <a:cs typeface="Times New Roman" panose="02020603050405020304" pitchFamily="18" charset="0"/>
              </a:rPr>
              <a:t>国内外研究概述</a:t>
            </a:r>
          </a:p>
        </p:txBody>
      </p:sp>
      <p:sp>
        <p:nvSpPr>
          <p:cNvPr id="95" name="矩形: 圆角 94">
            <a:extLst>
              <a:ext uri="{FF2B5EF4-FFF2-40B4-BE49-F238E27FC236}">
                <a16:creationId xmlns:a16="http://schemas.microsoft.com/office/drawing/2014/main" id="{ACDE3D1C-026E-4BCD-B7FA-0972EB6A33BE}"/>
              </a:ext>
            </a:extLst>
          </p:cNvPr>
          <p:cNvSpPr/>
          <p:nvPr/>
        </p:nvSpPr>
        <p:spPr>
          <a:xfrm>
            <a:off x="-2493405" y="1521102"/>
            <a:ext cx="8846132" cy="4259938"/>
          </a:xfrm>
          <a:prstGeom prst="roundRect">
            <a:avLst>
              <a:gd name="adj" fmla="val 50000"/>
            </a:avLst>
          </a:prstGeom>
          <a:gradFill flip="none" rotWithShape="1">
            <a:gsLst>
              <a:gs pos="100000">
                <a:schemeClr val="accent3">
                  <a:alpha val="16000"/>
                </a:schemeClr>
              </a:gs>
              <a:gs pos="0">
                <a:schemeClr val="accent1">
                  <a:lumMod val="60000"/>
                  <a:lumOff val="4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96" name="矩形: 圆角 95">
            <a:extLst>
              <a:ext uri="{FF2B5EF4-FFF2-40B4-BE49-F238E27FC236}">
                <a16:creationId xmlns:a16="http://schemas.microsoft.com/office/drawing/2014/main" id="{B54E601A-DFB3-4579-9BB9-01FEDDDD1440}"/>
              </a:ext>
            </a:extLst>
          </p:cNvPr>
          <p:cNvSpPr/>
          <p:nvPr/>
        </p:nvSpPr>
        <p:spPr>
          <a:xfrm flipH="1">
            <a:off x="5793091" y="1521102"/>
            <a:ext cx="8846132" cy="4259938"/>
          </a:xfrm>
          <a:prstGeom prst="roundRect">
            <a:avLst>
              <a:gd name="adj" fmla="val 50000"/>
            </a:avLst>
          </a:prstGeom>
          <a:gradFill flip="none" rotWithShape="1">
            <a:gsLst>
              <a:gs pos="100000">
                <a:schemeClr val="accent3">
                  <a:alpha val="16000"/>
                </a:schemeClr>
              </a:gs>
              <a:gs pos="0">
                <a:schemeClr val="accent1">
                  <a:lumMod val="60000"/>
                  <a:lumOff val="4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97" name="椭圆 96">
            <a:extLst>
              <a:ext uri="{FF2B5EF4-FFF2-40B4-BE49-F238E27FC236}">
                <a16:creationId xmlns:a16="http://schemas.microsoft.com/office/drawing/2014/main" id="{DDDE44F6-F1EF-48EE-9C6E-6E4914975055}"/>
              </a:ext>
            </a:extLst>
          </p:cNvPr>
          <p:cNvSpPr/>
          <p:nvPr/>
        </p:nvSpPr>
        <p:spPr>
          <a:xfrm>
            <a:off x="4066171" y="2562282"/>
            <a:ext cx="1921396" cy="1921396"/>
          </a:xfrm>
          <a:prstGeom prst="ellipse">
            <a:avLst/>
          </a:prstGeom>
          <a:gradFill>
            <a:gsLst>
              <a:gs pos="32000">
                <a:srgbClr val="00B0F0"/>
              </a:gs>
              <a:gs pos="92000">
                <a:schemeClr val="accent1"/>
              </a:gs>
            </a:gsLst>
            <a:path path="circle">
              <a:fillToRect r="100000" b="100000"/>
            </a:path>
          </a:gradFill>
          <a:ln w="9525">
            <a:noFill/>
          </a:ln>
          <a:effectLst>
            <a:outerShdw blurRad="190500" dist="88900" dir="2700000" sx="98000" sy="98000" algn="tl" rotWithShape="0">
              <a:schemeClr val="accent1">
                <a:alpha val="32000"/>
              </a:scheme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6155" tIns="839893" rIns="994325" bIns="623147" numCol="1" spcCol="1270" anchor="ctr" anchorCtr="0">
            <a:noAutofit/>
          </a:bodyPr>
          <a:lstStyle/>
          <a:p>
            <a:pPr algn="ctr" defTabSz="2889250">
              <a:lnSpc>
                <a:spcPct val="90000"/>
              </a:lnSpc>
              <a:spcBef>
                <a:spcPct val="0"/>
              </a:spcBef>
              <a:spcAft>
                <a:spcPct val="35000"/>
              </a:spcAft>
            </a:pPr>
            <a:endParaRPr lang="zh-CN" altLang="en-US" sz="6500">
              <a:gradFill>
                <a:gsLst>
                  <a:gs pos="22000">
                    <a:srgbClr val="004EA2"/>
                  </a:gs>
                  <a:gs pos="100000">
                    <a:srgbClr val="007BF6"/>
                  </a:gs>
                </a:gsLst>
                <a:lin ang="8100000" scaled="1"/>
              </a:gradFill>
              <a:latin typeface="Times New Roman" panose="02020603050405020304" pitchFamily="18" charset="0"/>
              <a:ea typeface="微软雅黑"/>
              <a:cs typeface="Times New Roman" panose="02020603050405020304" pitchFamily="18" charset="0"/>
            </a:endParaRPr>
          </a:p>
        </p:txBody>
      </p:sp>
      <p:sp>
        <p:nvSpPr>
          <p:cNvPr id="98" name="椭圆 97">
            <a:extLst>
              <a:ext uri="{FF2B5EF4-FFF2-40B4-BE49-F238E27FC236}">
                <a16:creationId xmlns:a16="http://schemas.microsoft.com/office/drawing/2014/main" id="{67DDB350-55D1-4B73-B6A6-BDC3F87F6EAA}"/>
              </a:ext>
            </a:extLst>
          </p:cNvPr>
          <p:cNvSpPr/>
          <p:nvPr/>
        </p:nvSpPr>
        <p:spPr>
          <a:xfrm>
            <a:off x="6198448" y="2562282"/>
            <a:ext cx="1921396" cy="1921396"/>
          </a:xfrm>
          <a:prstGeom prst="ellipse">
            <a:avLst/>
          </a:prstGeom>
          <a:gradFill>
            <a:gsLst>
              <a:gs pos="32000">
                <a:srgbClr val="00B0F0"/>
              </a:gs>
              <a:gs pos="92000">
                <a:schemeClr val="accent1"/>
              </a:gs>
            </a:gsLst>
            <a:path path="circle">
              <a:fillToRect r="100000" b="100000"/>
            </a:path>
          </a:gradFill>
          <a:ln w="9525">
            <a:noFill/>
          </a:ln>
          <a:effectLst>
            <a:outerShdw blurRad="190500" dist="88900" dir="2700000" sx="98000" sy="98000" algn="tl" rotWithShape="0">
              <a:schemeClr val="accent1">
                <a:alpha val="32000"/>
              </a:scheme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6155" tIns="839893" rIns="994325" bIns="623147" numCol="1" spcCol="1270" anchor="ctr" anchorCtr="0">
            <a:noAutofit/>
          </a:bodyPr>
          <a:lstStyle/>
          <a:p>
            <a:pPr algn="ctr" defTabSz="2889250">
              <a:lnSpc>
                <a:spcPct val="90000"/>
              </a:lnSpc>
              <a:spcBef>
                <a:spcPct val="0"/>
              </a:spcBef>
              <a:spcAft>
                <a:spcPct val="35000"/>
              </a:spcAft>
            </a:pPr>
            <a:endParaRPr lang="zh-CN" altLang="en-US" sz="6500">
              <a:gradFill>
                <a:gsLst>
                  <a:gs pos="22000">
                    <a:srgbClr val="004EA2"/>
                  </a:gs>
                  <a:gs pos="100000">
                    <a:srgbClr val="007BF6"/>
                  </a:gs>
                </a:gsLst>
                <a:lin ang="8100000" scaled="1"/>
              </a:gradFill>
              <a:latin typeface="Times New Roman" panose="02020603050405020304" pitchFamily="18" charset="0"/>
              <a:ea typeface="微软雅黑"/>
              <a:cs typeface="Times New Roman" panose="02020603050405020304" pitchFamily="18" charset="0"/>
            </a:endParaRPr>
          </a:p>
        </p:txBody>
      </p:sp>
      <p:sp>
        <p:nvSpPr>
          <p:cNvPr id="99" name="文本框 98">
            <a:extLst>
              <a:ext uri="{FF2B5EF4-FFF2-40B4-BE49-F238E27FC236}">
                <a16:creationId xmlns:a16="http://schemas.microsoft.com/office/drawing/2014/main" id="{8772F38D-D5AC-47D8-B7AE-15B338B9DDA8}"/>
              </a:ext>
            </a:extLst>
          </p:cNvPr>
          <p:cNvSpPr txBox="1"/>
          <p:nvPr/>
        </p:nvSpPr>
        <p:spPr>
          <a:xfrm>
            <a:off x="4429922" y="3107482"/>
            <a:ext cx="116583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国外</a:t>
            </a:r>
            <a:endPar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研究</a:t>
            </a:r>
          </a:p>
        </p:txBody>
      </p:sp>
      <p:sp>
        <p:nvSpPr>
          <p:cNvPr id="100" name="文本框 99">
            <a:extLst>
              <a:ext uri="{FF2B5EF4-FFF2-40B4-BE49-F238E27FC236}">
                <a16:creationId xmlns:a16="http://schemas.microsoft.com/office/drawing/2014/main" id="{EBC531C8-C8CB-4B92-88F4-5A0F9AD50F53}"/>
              </a:ext>
            </a:extLst>
          </p:cNvPr>
          <p:cNvSpPr txBox="1"/>
          <p:nvPr/>
        </p:nvSpPr>
        <p:spPr>
          <a:xfrm>
            <a:off x="6562199" y="3107482"/>
            <a:ext cx="116583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国内</a:t>
            </a:r>
            <a:endParaRPr kumimoji="0" lang="en-US" altLang="zh-CN"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研究</a:t>
            </a:r>
          </a:p>
        </p:txBody>
      </p:sp>
      <p:sp>
        <p:nvSpPr>
          <p:cNvPr id="101" name="文本框 100">
            <a:extLst>
              <a:ext uri="{FF2B5EF4-FFF2-40B4-BE49-F238E27FC236}">
                <a16:creationId xmlns:a16="http://schemas.microsoft.com/office/drawing/2014/main" id="{0F9CF479-5927-4BC0-AB5A-E4A5B3E9D1EA}"/>
              </a:ext>
            </a:extLst>
          </p:cNvPr>
          <p:cNvSpPr txBox="1"/>
          <p:nvPr/>
        </p:nvSpPr>
        <p:spPr>
          <a:xfrm>
            <a:off x="987968" y="1867004"/>
            <a:ext cx="2956443" cy="3929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发展较早，主要集中在美国</a:t>
            </a:r>
            <a:endParaRPr kumimoji="0" lang="en-US" altLang="zh-CN"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5" name="椭圆 104">
            <a:extLst>
              <a:ext uri="{FF2B5EF4-FFF2-40B4-BE49-F238E27FC236}">
                <a16:creationId xmlns:a16="http://schemas.microsoft.com/office/drawing/2014/main" id="{681248D0-88C2-41D8-8E15-C1AC13A6C58F}"/>
              </a:ext>
            </a:extLst>
          </p:cNvPr>
          <p:cNvSpPr/>
          <p:nvPr/>
        </p:nvSpPr>
        <p:spPr>
          <a:xfrm>
            <a:off x="806458" y="1991981"/>
            <a:ext cx="119500" cy="119500"/>
          </a:xfrm>
          <a:prstGeom prst="ellipse">
            <a:avLst/>
          </a:prstGeom>
          <a:solidFill>
            <a:schemeClr val="accent3"/>
          </a:solidFill>
          <a:ln w="25400">
            <a:solidFill>
              <a:schemeClr val="bg1"/>
            </a:solidFill>
          </a:ln>
          <a:effectLst>
            <a:outerShdw blurRad="139700" dist="38100" dir="2700000" algn="tl" rotWithShape="0">
              <a:schemeClr val="accent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106" name="椭圆 105">
            <a:extLst>
              <a:ext uri="{FF2B5EF4-FFF2-40B4-BE49-F238E27FC236}">
                <a16:creationId xmlns:a16="http://schemas.microsoft.com/office/drawing/2014/main" id="{E7498AC4-B334-46E3-A12A-C48860F8EC9C}"/>
              </a:ext>
            </a:extLst>
          </p:cNvPr>
          <p:cNvSpPr/>
          <p:nvPr/>
        </p:nvSpPr>
        <p:spPr>
          <a:xfrm>
            <a:off x="786599" y="2366020"/>
            <a:ext cx="119500" cy="119500"/>
          </a:xfrm>
          <a:prstGeom prst="ellipse">
            <a:avLst/>
          </a:prstGeom>
          <a:solidFill>
            <a:schemeClr val="accent3"/>
          </a:solidFill>
          <a:ln w="25400">
            <a:solidFill>
              <a:schemeClr val="bg1"/>
            </a:solidFill>
          </a:ln>
          <a:effectLst>
            <a:outerShdw blurRad="139700" dist="38100" dir="2700000" algn="tl" rotWithShape="0">
              <a:schemeClr val="accent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109" name="文本框 108">
            <a:extLst>
              <a:ext uri="{FF2B5EF4-FFF2-40B4-BE49-F238E27FC236}">
                <a16:creationId xmlns:a16="http://schemas.microsoft.com/office/drawing/2014/main" id="{962FC2DA-569E-4745-8A8F-90369B7075A1}"/>
              </a:ext>
            </a:extLst>
          </p:cNvPr>
          <p:cNvSpPr txBox="1"/>
          <p:nvPr/>
        </p:nvSpPr>
        <p:spPr>
          <a:xfrm>
            <a:off x="8126520" y="1867004"/>
            <a:ext cx="3161655" cy="392928"/>
          </a:xfrm>
          <a:prstGeom prst="rect">
            <a:avLst/>
          </a:prstGeom>
          <a:noFill/>
        </p:spPr>
        <p:txBody>
          <a:bodyPr wrap="square" rtlCol="0">
            <a:spAutoFit/>
          </a:bodyPr>
          <a:lstStyle/>
          <a:p>
            <a:pPr algn="r">
              <a:lnSpc>
                <a:spcPct val="120000"/>
              </a:lnSpc>
              <a:defRPr/>
            </a:pPr>
            <a:r>
              <a:rPr lang="zh-CN" altLang="en-US" dirty="0">
                <a:solidFill>
                  <a:prstClr val="black">
                    <a:lumMod val="75000"/>
                    <a:lumOff val="25000"/>
                  </a:prstClr>
                </a:solidFill>
                <a:latin typeface="Times New Roman" panose="02020603050405020304" pitchFamily="18" charset="0"/>
                <a:ea typeface="宋体" panose="02010600030101010101" pitchFamily="2" charset="-122"/>
                <a:cs typeface="Times New Roman" panose="02020603050405020304" pitchFamily="18" charset="0"/>
              </a:rPr>
              <a:t>发展较晚，主要在各所高校</a:t>
            </a:r>
          </a:p>
        </p:txBody>
      </p:sp>
      <p:sp>
        <p:nvSpPr>
          <p:cNvPr id="122" name="椭圆 121">
            <a:extLst>
              <a:ext uri="{FF2B5EF4-FFF2-40B4-BE49-F238E27FC236}">
                <a16:creationId xmlns:a16="http://schemas.microsoft.com/office/drawing/2014/main" id="{67F22C3A-1527-4919-9196-6ECF6E4BD218}"/>
              </a:ext>
            </a:extLst>
          </p:cNvPr>
          <p:cNvSpPr/>
          <p:nvPr/>
        </p:nvSpPr>
        <p:spPr>
          <a:xfrm>
            <a:off x="11299062" y="1991981"/>
            <a:ext cx="119500" cy="119500"/>
          </a:xfrm>
          <a:prstGeom prst="ellipse">
            <a:avLst/>
          </a:prstGeom>
          <a:solidFill>
            <a:schemeClr val="accent3"/>
          </a:solidFill>
          <a:ln w="25400">
            <a:solidFill>
              <a:schemeClr val="bg1"/>
            </a:solidFill>
          </a:ln>
          <a:effectLst>
            <a:outerShdw blurRad="139700" dist="38100" dir="2700000" algn="tl" rotWithShape="0">
              <a:schemeClr val="accent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43" name="椭圆 42">
            <a:extLst>
              <a:ext uri="{FF2B5EF4-FFF2-40B4-BE49-F238E27FC236}">
                <a16:creationId xmlns:a16="http://schemas.microsoft.com/office/drawing/2014/main" id="{95313654-3C2D-4F87-9667-B56919192FBB}"/>
              </a:ext>
            </a:extLst>
          </p:cNvPr>
          <p:cNvSpPr/>
          <p:nvPr/>
        </p:nvSpPr>
        <p:spPr>
          <a:xfrm>
            <a:off x="11296957" y="2533709"/>
            <a:ext cx="119500" cy="119500"/>
          </a:xfrm>
          <a:prstGeom prst="ellipse">
            <a:avLst/>
          </a:prstGeom>
          <a:solidFill>
            <a:schemeClr val="accent3"/>
          </a:solidFill>
          <a:ln w="25400">
            <a:solidFill>
              <a:schemeClr val="bg1"/>
            </a:solidFill>
          </a:ln>
          <a:effectLst>
            <a:outerShdw blurRad="139700" dist="38100" dir="2700000" algn="tl" rotWithShape="0">
              <a:schemeClr val="accent1">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sp>
        <p:nvSpPr>
          <p:cNvPr id="44" name="文本框 43">
            <a:extLst>
              <a:ext uri="{FF2B5EF4-FFF2-40B4-BE49-F238E27FC236}">
                <a16:creationId xmlns:a16="http://schemas.microsoft.com/office/drawing/2014/main" id="{81E181C6-6536-4711-9E78-7989A759F1E4}"/>
              </a:ext>
            </a:extLst>
          </p:cNvPr>
          <p:cNvSpPr txBox="1"/>
          <p:nvPr/>
        </p:nvSpPr>
        <p:spPr>
          <a:xfrm>
            <a:off x="8082972" y="2422402"/>
            <a:ext cx="3416300" cy="3052118"/>
          </a:xfrm>
          <a:prstGeom prst="rect">
            <a:avLst/>
          </a:prstGeom>
          <a:noFill/>
        </p:spPr>
        <p:txBody>
          <a:bodyPr wrap="square" rtlCol="0">
            <a:spAutoFit/>
          </a:bodyPr>
          <a:lstStyle/>
          <a:p>
            <a:pPr>
              <a:lnSpc>
                <a:spcPct val="120000"/>
              </a:lnSpc>
              <a:defRPr/>
            </a:pPr>
            <a:r>
              <a:rPr lang="en-US" altLang="zh-CN" dirty="0">
                <a:solidFill>
                  <a:prstClr val="black">
                    <a:lumMod val="75000"/>
                    <a:lumOff val="25000"/>
                  </a:prstClr>
                </a:solidFill>
                <a:latin typeface="Times New Roman" panose="02020603050405020304" pitchFamily="18" charset="0"/>
                <a:ea typeface="宋体" panose="02010600030101010101" pitchFamily="2" charset="-122"/>
                <a:cs typeface="Times New Roman" panose="02020603050405020304" pitchFamily="18" charset="0"/>
              </a:rPr>
              <a:t>        2022</a:t>
            </a:r>
            <a:r>
              <a:rPr lang="zh-CN" altLang="en-US" dirty="0">
                <a:solidFill>
                  <a:prstClr val="black">
                    <a:lumMod val="75000"/>
                    <a:lumOff val="25000"/>
                  </a:prstClr>
                </a:solidFill>
                <a:latin typeface="Times New Roman" panose="02020603050405020304" pitchFamily="18" charset="0"/>
                <a:ea typeface="宋体" panose="02010600030101010101" pitchFamily="2" charset="-122"/>
                <a:cs typeface="Times New Roman" panose="02020603050405020304" pitchFamily="18" charset="0"/>
              </a:rPr>
              <a:t>年，北京邮电大学石川教授</a:t>
            </a: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发布了</a:t>
            </a:r>
            <a:r>
              <a:rPr lang="en-US" altLang="zh-CN"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异质图表示学习与应用</a:t>
            </a:r>
            <a:r>
              <a:rPr lang="en-US" altLang="zh-CN"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一书，系统总结了异质图方面的研究成果。</a:t>
            </a:r>
            <a:endParaRPr lang="en-US" altLang="zh-CN"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defRPr/>
            </a:pP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石川教授的许多论文都发表在了顶级期刊上。比如</a:t>
            </a:r>
            <a:r>
              <a:rPr lang="en-US" altLang="zh-CN" b="0" i="0" dirty="0">
                <a:solidFill>
                  <a:srgbClr val="333333"/>
                </a:solidFill>
                <a:effectLst/>
                <a:latin typeface="Times New Roman" panose="02020603050405020304" pitchFamily="18" charset="0"/>
                <a:cs typeface="Times New Roman" panose="02020603050405020304" pitchFamily="18" charset="0"/>
              </a:rPr>
              <a:t> </a:t>
            </a:r>
            <a:r>
              <a:rPr lang="en-US" altLang="zh-CN" i="0" dirty="0">
                <a:solidFill>
                  <a:srgbClr val="333333"/>
                </a:solidFill>
                <a:effectLst/>
                <a:latin typeface="Times New Roman" panose="02020603050405020304" pitchFamily="18" charset="0"/>
                <a:cs typeface="Times New Roman" panose="02020603050405020304" pitchFamily="18" charset="0"/>
              </a:rPr>
              <a:t>Robust Heterogeneous Graph Neural Networks against Adversarial Attacks </a:t>
            </a:r>
            <a:r>
              <a:rPr lang="zh-CN" altLang="en-US" b="0" i="0" dirty="0">
                <a:solidFill>
                  <a:srgbClr val="101214"/>
                </a:solidFill>
                <a:effectLst/>
                <a:latin typeface="Times New Roman" panose="02020603050405020304" pitchFamily="18" charset="0"/>
                <a:ea typeface="宋体" panose="02010600030101010101" pitchFamily="2" charset="-122"/>
                <a:cs typeface="Times New Roman" panose="02020603050405020304" pitchFamily="18" charset="0"/>
              </a:rPr>
              <a:t>就发表在了</a:t>
            </a:r>
            <a:r>
              <a:rPr lang="en-US" altLang="zh-CN" b="0" i="0" dirty="0">
                <a:solidFill>
                  <a:srgbClr val="101214"/>
                </a:solidFill>
                <a:effectLst/>
                <a:latin typeface="Times New Roman" panose="02020603050405020304" pitchFamily="18" charset="0"/>
                <a:ea typeface="宋体" panose="02010600030101010101" pitchFamily="2" charset="-122"/>
                <a:cs typeface="Times New Roman" panose="02020603050405020304" pitchFamily="18" charset="0"/>
              </a:rPr>
              <a:t>AAAI 2022</a:t>
            </a:r>
            <a:r>
              <a:rPr lang="zh-CN" altLang="en-US" b="0" i="0" dirty="0">
                <a:solidFill>
                  <a:srgbClr val="101214"/>
                </a:solidFill>
                <a:effectLst/>
                <a:latin typeface="Times New Roman" panose="02020603050405020304" pitchFamily="18" charset="0"/>
                <a:ea typeface="宋体" panose="02010600030101010101" pitchFamily="2" charset="-122"/>
                <a:cs typeface="Times New Roman" panose="02020603050405020304" pitchFamily="18" charset="0"/>
              </a:rPr>
              <a:t>上。</a:t>
            </a:r>
            <a:endParaRPr lang="zh-CN" altLang="en-US" dirty="0">
              <a:solidFill>
                <a:prstClr val="black">
                  <a:lumMod val="75000"/>
                  <a:lumOff val="25000"/>
                </a:prst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4" name="文本框 53">
            <a:extLst>
              <a:ext uri="{FF2B5EF4-FFF2-40B4-BE49-F238E27FC236}">
                <a16:creationId xmlns:a16="http://schemas.microsoft.com/office/drawing/2014/main" id="{FB7C2F82-2B32-47B9-ACC4-420A3A51EB75}"/>
              </a:ext>
            </a:extLst>
          </p:cNvPr>
          <p:cNvSpPr txBox="1"/>
          <p:nvPr/>
        </p:nvSpPr>
        <p:spPr>
          <a:xfrm>
            <a:off x="983094" y="2272656"/>
            <a:ext cx="2956443" cy="303974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2021</a:t>
            </a:r>
            <a:r>
              <a:rPr kumimoji="0" lang="zh-CN" altLang="en-US"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年，加拿大多伦多大学的研究团队提出了一种基于异质信息网络的知识表示学习方法，该方法结合了异质信息网络和自监督学习技术，实现了高效的知识表示学习。该研究发表在国际计算机视觉和模式识别会议</a:t>
            </a:r>
            <a:r>
              <a:rPr kumimoji="0" lang="en-US" altLang="zh-CN"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CVPR2021</a:t>
            </a:r>
            <a:r>
              <a:rPr kumimoji="0" lang="zh-CN" altLang="en-US"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上。</a:t>
            </a:r>
            <a:endParaRPr kumimoji="0" lang="en-US" altLang="zh-CN"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33" name="组合 32">
            <a:extLst>
              <a:ext uri="{FF2B5EF4-FFF2-40B4-BE49-F238E27FC236}">
                <a16:creationId xmlns:a16="http://schemas.microsoft.com/office/drawing/2014/main" id="{6C772849-B091-4B3B-A6D7-D987C0A74327}"/>
              </a:ext>
            </a:extLst>
          </p:cNvPr>
          <p:cNvGrpSpPr/>
          <p:nvPr/>
        </p:nvGrpSpPr>
        <p:grpSpPr>
          <a:xfrm>
            <a:off x="2442583" y="6372169"/>
            <a:ext cx="7695974" cy="319809"/>
            <a:chOff x="2215547" y="6307388"/>
            <a:chExt cx="6777933" cy="319809"/>
          </a:xfrm>
        </p:grpSpPr>
        <p:sp>
          <p:nvSpPr>
            <p:cNvPr id="34" name="文本框 33">
              <a:extLst>
                <a:ext uri="{FF2B5EF4-FFF2-40B4-BE49-F238E27FC236}">
                  <a16:creationId xmlns:a16="http://schemas.microsoft.com/office/drawing/2014/main" id="{E80F3965-761B-4164-A63A-62FE3E04D8AF}"/>
                </a:ext>
              </a:extLst>
            </p:cNvPr>
            <p:cNvSpPr txBox="1"/>
            <p:nvPr/>
          </p:nvSpPr>
          <p:spPr>
            <a:xfrm>
              <a:off x="2215547" y="6307388"/>
              <a:ext cx="478877"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chemeClr val="tx1"/>
                  </a:solidFill>
                  <a:effectLst/>
                  <a:uLnTx/>
                  <a:uFillTx/>
                  <a:latin typeface="Times New Roman" panose="02020603050405020304" pitchFamily="18" charset="0"/>
                  <a:ea typeface="微软雅黑"/>
                  <a:cs typeface="Times New Roman" panose="02020603050405020304" pitchFamily="18" charset="0"/>
                </a:rPr>
                <a:t>绪论</a:t>
              </a:r>
            </a:p>
          </p:txBody>
        </p:sp>
        <p:sp>
          <p:nvSpPr>
            <p:cNvPr id="40" name="文本框 39">
              <a:extLst>
                <a:ext uri="{FF2B5EF4-FFF2-40B4-BE49-F238E27FC236}">
                  <a16:creationId xmlns:a16="http://schemas.microsoft.com/office/drawing/2014/main" id="{90664A98-C23B-4E0B-839B-3BC296DFA015}"/>
                </a:ext>
              </a:extLst>
            </p:cNvPr>
            <p:cNvSpPr txBox="1"/>
            <p:nvPr/>
          </p:nvSpPr>
          <p:spPr>
            <a:xfrm>
              <a:off x="3136374" y="6307388"/>
              <a:ext cx="79511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b="1" i="0" u="none" strike="noStrike" kern="0" cap="none" spc="0" normalizeH="0" baseline="0">
                  <a:ln>
                    <a:noFill/>
                  </a:ln>
                  <a:solidFill>
                    <a:prstClr val="black"/>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prstClr val="white">
                      <a:lumMod val="65000"/>
                    </a:prstClr>
                  </a:solidFill>
                  <a:latin typeface="Times New Roman" panose="02020603050405020304" pitchFamily="18" charset="0"/>
                  <a:ea typeface="微软雅黑"/>
                  <a:cs typeface="Times New Roman" panose="02020603050405020304" pitchFamily="18" charset="0"/>
                </a:rPr>
                <a:t>关键技术</a:t>
              </a:r>
            </a:p>
          </p:txBody>
        </p:sp>
        <p:sp>
          <p:nvSpPr>
            <p:cNvPr id="41" name="文本框 40">
              <a:extLst>
                <a:ext uri="{FF2B5EF4-FFF2-40B4-BE49-F238E27FC236}">
                  <a16:creationId xmlns:a16="http://schemas.microsoft.com/office/drawing/2014/main" id="{5F6AA80E-F17D-4275-A17D-3C65685011D9}"/>
                </a:ext>
              </a:extLst>
            </p:cNvPr>
            <p:cNvSpPr txBox="1"/>
            <p:nvPr/>
          </p:nvSpPr>
          <p:spPr>
            <a:xfrm>
              <a:off x="4373440" y="6319420"/>
              <a:ext cx="79511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Times New Roman" panose="02020603050405020304" pitchFamily="18" charset="0"/>
                  <a:ea typeface="微软雅黑"/>
                  <a:cs typeface="Times New Roman" panose="02020603050405020304" pitchFamily="18" charset="0"/>
                </a:rPr>
                <a:t>研究方法</a:t>
              </a:r>
            </a:p>
          </p:txBody>
        </p:sp>
        <p:sp>
          <p:nvSpPr>
            <p:cNvPr id="42" name="文本框 41">
              <a:extLst>
                <a:ext uri="{FF2B5EF4-FFF2-40B4-BE49-F238E27FC236}">
                  <a16:creationId xmlns:a16="http://schemas.microsoft.com/office/drawing/2014/main" id="{258C5CA5-EE70-4136-89C1-E67CA6054475}"/>
                </a:ext>
              </a:extLst>
            </p:cNvPr>
            <p:cNvSpPr txBox="1"/>
            <p:nvPr/>
          </p:nvSpPr>
          <p:spPr>
            <a:xfrm>
              <a:off x="5800852" y="6319420"/>
              <a:ext cx="79511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A6A6A6"/>
                  </a:solidFill>
                  <a:effectLst/>
                  <a:uLnTx/>
                  <a:uFillTx/>
                  <a:latin typeface="Times New Roman" panose="02020603050405020304" pitchFamily="18" charset="0"/>
                  <a:ea typeface="微软雅黑"/>
                  <a:cs typeface="Times New Roman" panose="02020603050405020304" pitchFamily="18" charset="0"/>
                </a:rPr>
                <a:t>成果展示</a:t>
              </a:r>
            </a:p>
          </p:txBody>
        </p:sp>
        <p:sp>
          <p:nvSpPr>
            <p:cNvPr id="45" name="文本框 44">
              <a:extLst>
                <a:ext uri="{FF2B5EF4-FFF2-40B4-BE49-F238E27FC236}">
                  <a16:creationId xmlns:a16="http://schemas.microsoft.com/office/drawing/2014/main" id="{DAD4211D-973C-4DFC-8ADF-98A9FD58F9A2}"/>
                </a:ext>
              </a:extLst>
            </p:cNvPr>
            <p:cNvSpPr txBox="1"/>
            <p:nvPr/>
          </p:nvSpPr>
          <p:spPr>
            <a:xfrm>
              <a:off x="7228271" y="6319420"/>
              <a:ext cx="95323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Times New Roman" panose="02020603050405020304" pitchFamily="18" charset="0"/>
                  <a:ea typeface="微软雅黑"/>
                  <a:cs typeface="Times New Roman" panose="02020603050405020304" pitchFamily="18" charset="0"/>
                </a:rPr>
                <a:t>总结与展望</a:t>
              </a:r>
            </a:p>
          </p:txBody>
        </p:sp>
        <p:sp>
          <p:nvSpPr>
            <p:cNvPr id="46" name="文本框 45">
              <a:extLst>
                <a:ext uri="{FF2B5EF4-FFF2-40B4-BE49-F238E27FC236}">
                  <a16:creationId xmlns:a16="http://schemas.microsoft.com/office/drawing/2014/main" id="{D8AD269A-CCC8-4E4A-B289-9F35D460181E}"/>
                </a:ext>
              </a:extLst>
            </p:cNvPr>
            <p:cNvSpPr txBox="1"/>
            <p:nvPr/>
          </p:nvSpPr>
          <p:spPr>
            <a:xfrm>
              <a:off x="8514603" y="6319419"/>
              <a:ext cx="4788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Times New Roman" panose="02020603050405020304" pitchFamily="18" charset="0"/>
                  <a:ea typeface="微软雅黑"/>
                  <a:cs typeface="Times New Roman" panose="02020603050405020304" pitchFamily="18" charset="0"/>
                </a:rPr>
                <a:t>致谢</a:t>
              </a:r>
            </a:p>
          </p:txBody>
        </p:sp>
      </p:grpSp>
    </p:spTree>
    <p:extLst>
      <p:ext uri="{BB962C8B-B14F-4D97-AF65-F5344CB8AC3E}">
        <p14:creationId xmlns:p14="http://schemas.microsoft.com/office/powerpoint/2010/main" val="150785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3637BAC-F87B-454D-AA26-C2A06F5C59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763" t="2784" b="2701"/>
          <a:stretch/>
        </p:blipFill>
        <p:spPr>
          <a:xfrm>
            <a:off x="2008556" y="2513463"/>
            <a:ext cx="1837402" cy="1820074"/>
          </a:xfrm>
          <a:prstGeom prst="rect">
            <a:avLst/>
          </a:prstGeom>
        </p:spPr>
      </p:pic>
      <p:cxnSp>
        <p:nvCxnSpPr>
          <p:cNvPr id="63" name="直接连接符 62">
            <a:extLst>
              <a:ext uri="{FF2B5EF4-FFF2-40B4-BE49-F238E27FC236}">
                <a16:creationId xmlns:a16="http://schemas.microsoft.com/office/drawing/2014/main" id="{21182675-BD1B-4BCC-82E2-DF21C299FB9D}"/>
              </a:ext>
            </a:extLst>
          </p:cNvPr>
          <p:cNvCxnSpPr/>
          <p:nvPr/>
        </p:nvCxnSpPr>
        <p:spPr>
          <a:xfrm>
            <a:off x="4286250" y="2266950"/>
            <a:ext cx="0" cy="232410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4">
            <a:extLst>
              <a:ext uri="{FF2B5EF4-FFF2-40B4-BE49-F238E27FC236}">
                <a16:creationId xmlns:a16="http://schemas.microsoft.com/office/drawing/2014/main" id="{D88E74C0-EB4F-4C4E-990F-7DCF72B22A48}"/>
              </a:ext>
            </a:extLst>
          </p:cNvPr>
          <p:cNvSpPr txBox="1"/>
          <p:nvPr/>
        </p:nvSpPr>
        <p:spPr>
          <a:xfrm>
            <a:off x="4710158" y="2333963"/>
            <a:ext cx="6016061" cy="684785"/>
          </a:xfrm>
          <a:prstGeom prst="rect">
            <a:avLst/>
          </a:prstGeom>
          <a:noFill/>
        </p:spPr>
        <p:txBody>
          <a:bodyPr wrap="square" lIns="68562" tIns="34281" rIns="68562" bIns="34281"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r>
              <a:rPr lang="en-US" altLang="zh-CN" sz="4000" b="1" dirty="0">
                <a:solidFill>
                  <a:srgbClr val="0070C0"/>
                </a:solidFill>
              </a:rPr>
              <a:t>2</a:t>
            </a:r>
            <a:r>
              <a:rPr lang="zh-CN" altLang="en-US" sz="4000" b="1" dirty="0">
                <a:solidFill>
                  <a:srgbClr val="0070C0"/>
                </a:solidFill>
                <a:latin typeface="微软雅黑" panose="020B0503020204020204" pitchFamily="34" charset="-122"/>
                <a:ea typeface="微软雅黑" panose="020B0503020204020204" pitchFamily="34" charset="-122"/>
              </a:rPr>
              <a:t>、</a:t>
            </a:r>
            <a:r>
              <a:rPr lang="zh-CN" altLang="en-US" sz="4000" b="1" dirty="0">
                <a:solidFill>
                  <a:srgbClr val="0070C0"/>
                </a:solidFill>
              </a:rPr>
              <a:t>关键技术</a:t>
            </a:r>
            <a:endParaRPr lang="zh-CN" altLang="en-US" sz="4000" b="1" dirty="0">
              <a:solidFill>
                <a:srgbClr val="0070C0"/>
              </a:solidFill>
              <a:latin typeface="微软雅黑" panose="020B0503020204020204" pitchFamily="34" charset="-122"/>
              <a:ea typeface="微软雅黑" panose="020B0503020204020204" pitchFamily="34" charset="-122"/>
            </a:endParaRPr>
          </a:p>
        </p:txBody>
      </p:sp>
      <p:sp>
        <p:nvSpPr>
          <p:cNvPr id="24" name="椭圆 23">
            <a:extLst>
              <a:ext uri="{FF2B5EF4-FFF2-40B4-BE49-F238E27FC236}">
                <a16:creationId xmlns:a16="http://schemas.microsoft.com/office/drawing/2014/main" id="{D338CB08-EA5D-42EE-BF55-9D86FF370919}"/>
              </a:ext>
            </a:extLst>
          </p:cNvPr>
          <p:cNvSpPr/>
          <p:nvPr/>
        </p:nvSpPr>
        <p:spPr>
          <a:xfrm>
            <a:off x="4914900" y="3637563"/>
            <a:ext cx="216000" cy="216000"/>
          </a:xfrm>
          <a:prstGeom prst="ellipse">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25" name="文本框 24">
            <a:extLst>
              <a:ext uri="{FF2B5EF4-FFF2-40B4-BE49-F238E27FC236}">
                <a16:creationId xmlns:a16="http://schemas.microsoft.com/office/drawing/2014/main" id="{05B0135E-3D9D-4FB9-A79D-FD7F972A73FE}"/>
              </a:ext>
            </a:extLst>
          </p:cNvPr>
          <p:cNvSpPr txBox="1"/>
          <p:nvPr/>
        </p:nvSpPr>
        <p:spPr>
          <a:xfrm>
            <a:off x="5152616" y="3560897"/>
            <a:ext cx="146706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数据预处理</a:t>
            </a:r>
          </a:p>
        </p:txBody>
      </p:sp>
      <p:sp>
        <p:nvSpPr>
          <p:cNvPr id="26" name="椭圆 25">
            <a:extLst>
              <a:ext uri="{FF2B5EF4-FFF2-40B4-BE49-F238E27FC236}">
                <a16:creationId xmlns:a16="http://schemas.microsoft.com/office/drawing/2014/main" id="{2E07D8DF-EEB1-449B-BEB2-5222F1410DBC}"/>
              </a:ext>
            </a:extLst>
          </p:cNvPr>
          <p:cNvSpPr/>
          <p:nvPr/>
        </p:nvSpPr>
        <p:spPr>
          <a:xfrm>
            <a:off x="7449053" y="3637563"/>
            <a:ext cx="216000" cy="216000"/>
          </a:xfrm>
          <a:prstGeom prst="ellipse">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27" name="文本框 26">
            <a:extLst>
              <a:ext uri="{FF2B5EF4-FFF2-40B4-BE49-F238E27FC236}">
                <a16:creationId xmlns:a16="http://schemas.microsoft.com/office/drawing/2014/main" id="{897ACE19-B9BA-41A4-84A9-8FA0039F672A}"/>
              </a:ext>
            </a:extLst>
          </p:cNvPr>
          <p:cNvSpPr txBox="1"/>
          <p:nvPr/>
        </p:nvSpPr>
        <p:spPr>
          <a:xfrm>
            <a:off x="7686769" y="3560897"/>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数据分析</a:t>
            </a:r>
          </a:p>
        </p:txBody>
      </p:sp>
      <p:sp>
        <p:nvSpPr>
          <p:cNvPr id="9" name="椭圆 8">
            <a:extLst>
              <a:ext uri="{FF2B5EF4-FFF2-40B4-BE49-F238E27FC236}">
                <a16:creationId xmlns:a16="http://schemas.microsoft.com/office/drawing/2014/main" id="{42AAEF5A-2C66-4C2E-ADE1-52BDB7C50C57}"/>
              </a:ext>
            </a:extLst>
          </p:cNvPr>
          <p:cNvSpPr/>
          <p:nvPr/>
        </p:nvSpPr>
        <p:spPr>
          <a:xfrm>
            <a:off x="4914900" y="4256378"/>
            <a:ext cx="216000" cy="216000"/>
          </a:xfrm>
          <a:prstGeom prst="ellipse">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0" name="椭圆 9">
            <a:extLst>
              <a:ext uri="{FF2B5EF4-FFF2-40B4-BE49-F238E27FC236}">
                <a16:creationId xmlns:a16="http://schemas.microsoft.com/office/drawing/2014/main" id="{ED9F86E0-D7CF-4BA5-98FA-00096E4590E9}"/>
              </a:ext>
            </a:extLst>
          </p:cNvPr>
          <p:cNvSpPr/>
          <p:nvPr/>
        </p:nvSpPr>
        <p:spPr>
          <a:xfrm>
            <a:off x="7449053" y="4273928"/>
            <a:ext cx="216000" cy="216000"/>
          </a:xfrm>
          <a:prstGeom prst="ellipse">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1" name="文本框 10">
            <a:extLst>
              <a:ext uri="{FF2B5EF4-FFF2-40B4-BE49-F238E27FC236}">
                <a16:creationId xmlns:a16="http://schemas.microsoft.com/office/drawing/2014/main" id="{0C0FB537-3445-4A73-9562-D1AD18D0C650}"/>
              </a:ext>
            </a:extLst>
          </p:cNvPr>
          <p:cNvSpPr txBox="1"/>
          <p:nvPr/>
        </p:nvSpPr>
        <p:spPr>
          <a:xfrm>
            <a:off x="5152616" y="4190940"/>
            <a:ext cx="146706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异质图处理</a:t>
            </a:r>
          </a:p>
        </p:txBody>
      </p:sp>
      <p:sp>
        <p:nvSpPr>
          <p:cNvPr id="12" name="文本框 11">
            <a:extLst>
              <a:ext uri="{FF2B5EF4-FFF2-40B4-BE49-F238E27FC236}">
                <a16:creationId xmlns:a16="http://schemas.microsoft.com/office/drawing/2014/main" id="{184422A0-B106-474B-900F-4B80F1E57515}"/>
              </a:ext>
            </a:extLst>
          </p:cNvPr>
          <p:cNvSpPr txBox="1"/>
          <p:nvPr/>
        </p:nvSpPr>
        <p:spPr>
          <a:xfrm>
            <a:off x="7686769" y="4190940"/>
            <a:ext cx="2492990"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异质图训练及可视化</a:t>
            </a:r>
          </a:p>
        </p:txBody>
      </p:sp>
    </p:spTree>
    <p:extLst>
      <p:ext uri="{BB962C8B-B14F-4D97-AF65-F5344CB8AC3E}">
        <p14:creationId xmlns:p14="http://schemas.microsoft.com/office/powerpoint/2010/main" val="796828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object 16">
            <a:extLst>
              <a:ext uri="{FF2B5EF4-FFF2-40B4-BE49-F238E27FC236}">
                <a16:creationId xmlns:a16="http://schemas.microsoft.com/office/drawing/2014/main" id="{C1C43152-81EE-830E-D9C2-134C8AAF230D}"/>
              </a:ext>
            </a:extLst>
          </p:cNvPr>
          <p:cNvPicPr/>
          <p:nvPr/>
        </p:nvPicPr>
        <p:blipFill>
          <a:blip r:embed="rId3" cstate="print"/>
          <a:stretch>
            <a:fillRect/>
          </a:stretch>
        </p:blipFill>
        <p:spPr>
          <a:xfrm>
            <a:off x="302690" y="1191785"/>
            <a:ext cx="6051071" cy="2554545"/>
          </a:xfrm>
          <a:prstGeom prst="rect">
            <a:avLst/>
          </a:prstGeom>
        </p:spPr>
      </p:pic>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9B43D6F6-8184-46A0-A929-3DF2D2CAD4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7988" y="0"/>
            <a:ext cx="1134500" cy="1122744"/>
          </a:xfrm>
          <a:prstGeom prst="rect">
            <a:avLst/>
          </a:prstGeom>
          <a:effectLst>
            <a:outerShdw blurRad="50800" dist="38100" dir="2700000" algn="tl" rotWithShape="0">
              <a:schemeClr val="bg1">
                <a:alpha val="40000"/>
              </a:schemeClr>
            </a:outerShdw>
          </a:effectLst>
        </p:spPr>
      </p:pic>
      <p:sp>
        <p:nvSpPr>
          <p:cNvPr id="9" name="文本框 8">
            <a:extLst>
              <a:ext uri="{FF2B5EF4-FFF2-40B4-BE49-F238E27FC236}">
                <a16:creationId xmlns:a16="http://schemas.microsoft.com/office/drawing/2014/main" id="{98EE3181-B82A-4F4B-9997-351EEB8D89CA}"/>
              </a:ext>
            </a:extLst>
          </p:cNvPr>
          <p:cNvSpPr txBox="1"/>
          <p:nvPr/>
        </p:nvSpPr>
        <p:spPr>
          <a:xfrm>
            <a:off x="378989" y="299762"/>
            <a:ext cx="2691197" cy="523220"/>
          </a:xfrm>
          <a:prstGeom prst="rect">
            <a:avLst/>
          </a:prstGeom>
          <a:noFill/>
        </p:spPr>
        <p:txBody>
          <a:bodyPr wrap="square" rtlCol="0">
            <a:spAutoFit/>
          </a:bodyPr>
          <a:lstStyle/>
          <a:p>
            <a:r>
              <a:rPr lang="en-US" altLang="zh-CN" sz="2800" dirty="0">
                <a:solidFill>
                  <a:schemeClr val="bg1"/>
                </a:solidFill>
                <a:latin typeface="Times New Roman" panose="02020603050405020304" pitchFamily="18" charset="0"/>
                <a:cs typeface="Times New Roman" panose="02020603050405020304" pitchFamily="18" charset="0"/>
              </a:rPr>
              <a:t>DGL</a:t>
            </a:r>
            <a:r>
              <a:rPr lang="zh-CN" altLang="en-US" sz="2800" dirty="0">
                <a:solidFill>
                  <a:schemeClr val="bg1"/>
                </a:solidFill>
                <a:latin typeface="Times New Roman" panose="02020603050405020304" pitchFamily="18" charset="0"/>
                <a:cs typeface="Times New Roman" panose="02020603050405020304" pitchFamily="18" charset="0"/>
              </a:rPr>
              <a:t>库</a:t>
            </a:r>
          </a:p>
        </p:txBody>
      </p:sp>
      <p:sp>
        <p:nvSpPr>
          <p:cNvPr id="26" name="文本框 25">
            <a:extLst>
              <a:ext uri="{FF2B5EF4-FFF2-40B4-BE49-F238E27FC236}">
                <a16:creationId xmlns:a16="http://schemas.microsoft.com/office/drawing/2014/main" id="{8201A942-9050-B411-754A-8F2E2049B9AF}"/>
              </a:ext>
            </a:extLst>
          </p:cNvPr>
          <p:cNvSpPr txBox="1"/>
          <p:nvPr/>
        </p:nvSpPr>
        <p:spPr>
          <a:xfrm>
            <a:off x="446686" y="1579866"/>
            <a:ext cx="5803280" cy="1631216"/>
          </a:xfrm>
          <a:prstGeom prst="rect">
            <a:avLst/>
          </a:prstGeom>
          <a:noFill/>
        </p:spPr>
        <p:txBody>
          <a:bodyPr wrap="square">
            <a:spAutoFit/>
          </a:bodyPr>
          <a:lstStyle/>
          <a:p>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       DGL</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Deep Graph Library</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）是一种专门用于处理图形数据的</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库，支持多种图形神经网络算法和应用，</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DGL</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库的核心是对图形结构数据进行抽象，将其转换为可以在深度学习框架中处理的张量（</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tensor</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grpSp>
        <p:nvGrpSpPr>
          <p:cNvPr id="34" name="object 11">
            <a:extLst>
              <a:ext uri="{FF2B5EF4-FFF2-40B4-BE49-F238E27FC236}">
                <a16:creationId xmlns:a16="http://schemas.microsoft.com/office/drawing/2014/main" id="{104EAD37-35CB-817C-E8B7-B2D160F6879C}"/>
              </a:ext>
            </a:extLst>
          </p:cNvPr>
          <p:cNvGrpSpPr/>
          <p:nvPr/>
        </p:nvGrpSpPr>
        <p:grpSpPr>
          <a:xfrm>
            <a:off x="378989" y="4075646"/>
            <a:ext cx="6134511" cy="1817327"/>
            <a:chOff x="2004610" y="1576730"/>
            <a:chExt cx="3491865" cy="2110740"/>
          </a:xfrm>
        </p:grpSpPr>
        <p:sp>
          <p:nvSpPr>
            <p:cNvPr id="35" name="object 12">
              <a:extLst>
                <a:ext uri="{FF2B5EF4-FFF2-40B4-BE49-F238E27FC236}">
                  <a16:creationId xmlns:a16="http://schemas.microsoft.com/office/drawing/2014/main" id="{3979ADFB-9442-2A06-583C-F8404F3F8E58}"/>
                </a:ext>
              </a:extLst>
            </p:cNvPr>
            <p:cNvSpPr/>
            <p:nvPr/>
          </p:nvSpPr>
          <p:spPr>
            <a:xfrm>
              <a:off x="2006197" y="1578317"/>
              <a:ext cx="3488690" cy="2107565"/>
            </a:xfrm>
            <a:custGeom>
              <a:avLst/>
              <a:gdLst/>
              <a:ahLst/>
              <a:cxnLst/>
              <a:rect l="l" t="t" r="r" b="b"/>
              <a:pathLst>
                <a:path w="3488690" h="2107565">
                  <a:moveTo>
                    <a:pt x="3419090" y="0"/>
                  </a:moveTo>
                  <a:lnTo>
                    <a:pt x="69314" y="0"/>
                  </a:lnTo>
                  <a:lnTo>
                    <a:pt x="42333" y="5446"/>
                  </a:lnTo>
                  <a:lnTo>
                    <a:pt x="20301" y="20301"/>
                  </a:lnTo>
                  <a:lnTo>
                    <a:pt x="5446" y="42333"/>
                  </a:lnTo>
                  <a:lnTo>
                    <a:pt x="0" y="69314"/>
                  </a:lnTo>
                  <a:lnTo>
                    <a:pt x="0" y="2038142"/>
                  </a:lnTo>
                  <a:lnTo>
                    <a:pt x="5446" y="2065122"/>
                  </a:lnTo>
                  <a:lnTo>
                    <a:pt x="20301" y="2087155"/>
                  </a:lnTo>
                  <a:lnTo>
                    <a:pt x="42333" y="2102009"/>
                  </a:lnTo>
                  <a:lnTo>
                    <a:pt x="69314" y="2107457"/>
                  </a:lnTo>
                  <a:lnTo>
                    <a:pt x="3419090" y="2107457"/>
                  </a:lnTo>
                  <a:lnTo>
                    <a:pt x="3446070" y="2102009"/>
                  </a:lnTo>
                  <a:lnTo>
                    <a:pt x="3468102" y="2087155"/>
                  </a:lnTo>
                  <a:lnTo>
                    <a:pt x="3482957" y="2065122"/>
                  </a:lnTo>
                  <a:lnTo>
                    <a:pt x="3488404" y="2038142"/>
                  </a:lnTo>
                  <a:lnTo>
                    <a:pt x="3488404" y="69314"/>
                  </a:lnTo>
                  <a:lnTo>
                    <a:pt x="3482957" y="42333"/>
                  </a:lnTo>
                  <a:lnTo>
                    <a:pt x="3468102" y="20301"/>
                  </a:lnTo>
                  <a:lnTo>
                    <a:pt x="3446070" y="5446"/>
                  </a:lnTo>
                  <a:lnTo>
                    <a:pt x="3419090" y="0"/>
                  </a:lnTo>
                  <a:close/>
                </a:path>
              </a:pathLst>
            </a:custGeom>
            <a:solidFill>
              <a:srgbClr val="93CDDD">
                <a:alpha val="58039"/>
              </a:srgbClr>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36" name="object 13">
              <a:extLst>
                <a:ext uri="{FF2B5EF4-FFF2-40B4-BE49-F238E27FC236}">
                  <a16:creationId xmlns:a16="http://schemas.microsoft.com/office/drawing/2014/main" id="{433372CC-9F09-5CB0-AE82-7C4EB016E836}"/>
                </a:ext>
              </a:extLst>
            </p:cNvPr>
            <p:cNvSpPr/>
            <p:nvPr/>
          </p:nvSpPr>
          <p:spPr>
            <a:xfrm>
              <a:off x="2006197" y="1578317"/>
              <a:ext cx="3488690" cy="2107565"/>
            </a:xfrm>
            <a:custGeom>
              <a:avLst/>
              <a:gdLst/>
              <a:ahLst/>
              <a:cxnLst/>
              <a:rect l="l" t="t" r="r" b="b"/>
              <a:pathLst>
                <a:path w="3488690" h="2107565">
                  <a:moveTo>
                    <a:pt x="0" y="69314"/>
                  </a:moveTo>
                  <a:lnTo>
                    <a:pt x="5447" y="42333"/>
                  </a:lnTo>
                  <a:lnTo>
                    <a:pt x="20301" y="20301"/>
                  </a:lnTo>
                  <a:lnTo>
                    <a:pt x="42333" y="5447"/>
                  </a:lnTo>
                  <a:lnTo>
                    <a:pt x="69314" y="0"/>
                  </a:lnTo>
                  <a:lnTo>
                    <a:pt x="3419091" y="0"/>
                  </a:lnTo>
                  <a:lnTo>
                    <a:pt x="3446071" y="5447"/>
                  </a:lnTo>
                  <a:lnTo>
                    <a:pt x="3468103" y="20301"/>
                  </a:lnTo>
                  <a:lnTo>
                    <a:pt x="3482958" y="42333"/>
                  </a:lnTo>
                  <a:lnTo>
                    <a:pt x="3488405" y="69314"/>
                  </a:lnTo>
                  <a:lnTo>
                    <a:pt x="3488405" y="2038143"/>
                  </a:lnTo>
                  <a:lnTo>
                    <a:pt x="3482958" y="2065123"/>
                  </a:lnTo>
                  <a:lnTo>
                    <a:pt x="3468103" y="2087155"/>
                  </a:lnTo>
                  <a:lnTo>
                    <a:pt x="3446071" y="2102009"/>
                  </a:lnTo>
                  <a:lnTo>
                    <a:pt x="3419091" y="2107457"/>
                  </a:lnTo>
                  <a:lnTo>
                    <a:pt x="69314" y="2107457"/>
                  </a:lnTo>
                  <a:lnTo>
                    <a:pt x="42333" y="2102009"/>
                  </a:lnTo>
                  <a:lnTo>
                    <a:pt x="20301" y="2087155"/>
                  </a:lnTo>
                  <a:lnTo>
                    <a:pt x="5447" y="2065123"/>
                  </a:lnTo>
                  <a:lnTo>
                    <a:pt x="0" y="2038143"/>
                  </a:lnTo>
                  <a:lnTo>
                    <a:pt x="0" y="69314"/>
                  </a:lnTo>
                  <a:close/>
                </a:path>
              </a:pathLst>
            </a:custGeom>
            <a:ln w="3175">
              <a:solidFill>
                <a:srgbClr val="62A9FE"/>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37" name="文本框 36">
            <a:extLst>
              <a:ext uri="{FF2B5EF4-FFF2-40B4-BE49-F238E27FC236}">
                <a16:creationId xmlns:a16="http://schemas.microsoft.com/office/drawing/2014/main" id="{CD0DCD3C-756D-C237-134E-35D3580141AA}"/>
              </a:ext>
            </a:extLst>
          </p:cNvPr>
          <p:cNvSpPr txBox="1"/>
          <p:nvPr/>
        </p:nvSpPr>
        <p:spPr>
          <a:xfrm>
            <a:off x="414939" y="4261757"/>
            <a:ext cx="5826574" cy="1323439"/>
          </a:xfrm>
          <a:prstGeom prst="rect">
            <a:avLst/>
          </a:prstGeom>
          <a:noFill/>
        </p:spPr>
        <p:txBody>
          <a:bodyPr wrap="square">
            <a:spAutoFit/>
          </a:bodyPr>
          <a:lstStyle/>
          <a:p>
            <a:r>
              <a:rPr lang="en-US" altLang="zh-CN" sz="2000" dirty="0">
                <a:effectLst/>
                <a:latin typeface="Times New Roman" panose="02020603050405020304" pitchFamily="18" charset="0"/>
                <a:ea typeface="宋体" panose="02010600030101010101" pitchFamily="2" charset="-122"/>
              </a:rPr>
              <a:t>        </a:t>
            </a:r>
            <a:r>
              <a:rPr lang="en-US" altLang="zh-CN" sz="2000" dirty="0" err="1">
                <a:effectLst/>
                <a:latin typeface="Times New Roman" panose="02020603050405020304" pitchFamily="18" charset="0"/>
                <a:ea typeface="宋体" panose="02010600030101010101" pitchFamily="2" charset="-122"/>
              </a:rPr>
              <a:t>Echarts</a:t>
            </a: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是一款基于</a:t>
            </a:r>
            <a:r>
              <a:rPr lang="en-US" altLang="zh-CN" sz="2000" dirty="0">
                <a:effectLst/>
                <a:latin typeface="Times New Roman" panose="02020603050405020304" pitchFamily="18" charset="0"/>
                <a:ea typeface="宋体" panose="02010600030101010101" pitchFamily="2" charset="-122"/>
              </a:rPr>
              <a:t>JavaScript</a:t>
            </a: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编写的库，用来对图表进行可视化，由百度开发并维护。它提供了丰富的图表类型和交互功能，可以轻松地实现数据可视化和分析。</a:t>
            </a:r>
            <a:endParaRPr lang="zh-CN" altLang="en-US" sz="2000" kern="1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7" name="组合 26">
            <a:extLst>
              <a:ext uri="{FF2B5EF4-FFF2-40B4-BE49-F238E27FC236}">
                <a16:creationId xmlns:a16="http://schemas.microsoft.com/office/drawing/2014/main" id="{F70AFEAB-FC48-4718-B358-1DFC04E0D5F8}"/>
              </a:ext>
            </a:extLst>
          </p:cNvPr>
          <p:cNvGrpSpPr/>
          <p:nvPr/>
        </p:nvGrpSpPr>
        <p:grpSpPr>
          <a:xfrm>
            <a:off x="2442583" y="6372169"/>
            <a:ext cx="7695974" cy="319809"/>
            <a:chOff x="2215547" y="6307388"/>
            <a:chExt cx="6777933" cy="319809"/>
          </a:xfrm>
        </p:grpSpPr>
        <p:sp>
          <p:nvSpPr>
            <p:cNvPr id="28" name="文本框 27">
              <a:extLst>
                <a:ext uri="{FF2B5EF4-FFF2-40B4-BE49-F238E27FC236}">
                  <a16:creationId xmlns:a16="http://schemas.microsoft.com/office/drawing/2014/main" id="{39E86715-4E27-402D-BF50-B167C7BB95BB}"/>
                </a:ext>
              </a:extLst>
            </p:cNvPr>
            <p:cNvSpPr txBox="1"/>
            <p:nvPr/>
          </p:nvSpPr>
          <p:spPr>
            <a:xfrm>
              <a:off x="2215547" y="6307388"/>
              <a:ext cx="478877"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algn="ctr">
                <a:defRPr/>
              </a:pPr>
              <a:r>
                <a:rPr lang="zh-CN" altLang="en-US" dirty="0">
                  <a:latin typeface="Times New Roman" panose="02020603050405020304" pitchFamily="18" charset="0"/>
                  <a:ea typeface="微软雅黑"/>
                  <a:cs typeface="Times New Roman" panose="02020603050405020304" pitchFamily="18" charset="0"/>
                </a:rPr>
                <a:t>绪论</a:t>
              </a:r>
            </a:p>
          </p:txBody>
        </p:sp>
        <p:sp>
          <p:nvSpPr>
            <p:cNvPr id="30" name="文本框 29">
              <a:extLst>
                <a:ext uri="{FF2B5EF4-FFF2-40B4-BE49-F238E27FC236}">
                  <a16:creationId xmlns:a16="http://schemas.microsoft.com/office/drawing/2014/main" id="{5388F58A-6F00-4704-A920-70898B905D5F}"/>
                </a:ext>
              </a:extLst>
            </p:cNvPr>
            <p:cNvSpPr txBox="1"/>
            <p:nvPr/>
          </p:nvSpPr>
          <p:spPr>
            <a:xfrm>
              <a:off x="3136374" y="6307388"/>
              <a:ext cx="79511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b="1" i="0" u="none" strike="noStrike" kern="0" cap="none" spc="0" normalizeH="0" baseline="0">
                  <a:ln>
                    <a:noFill/>
                  </a:ln>
                  <a:solidFill>
                    <a:prstClr val="black"/>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latin typeface="Times New Roman" panose="02020603050405020304" pitchFamily="18" charset="0"/>
                  <a:ea typeface="微软雅黑"/>
                  <a:cs typeface="Times New Roman" panose="02020603050405020304" pitchFamily="18" charset="0"/>
                </a:rPr>
                <a:t>关键技术</a:t>
              </a:r>
            </a:p>
          </p:txBody>
        </p:sp>
        <p:sp>
          <p:nvSpPr>
            <p:cNvPr id="31" name="文本框 30">
              <a:extLst>
                <a:ext uri="{FF2B5EF4-FFF2-40B4-BE49-F238E27FC236}">
                  <a16:creationId xmlns:a16="http://schemas.microsoft.com/office/drawing/2014/main" id="{A9F502B9-D47E-4C95-A17E-2B1292664646}"/>
                </a:ext>
              </a:extLst>
            </p:cNvPr>
            <p:cNvSpPr txBox="1"/>
            <p:nvPr/>
          </p:nvSpPr>
          <p:spPr>
            <a:xfrm>
              <a:off x="4373440" y="6319420"/>
              <a:ext cx="79511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Times New Roman" panose="02020603050405020304" pitchFamily="18" charset="0"/>
                  <a:ea typeface="微软雅黑"/>
                  <a:cs typeface="Times New Roman" panose="02020603050405020304" pitchFamily="18" charset="0"/>
                </a:rPr>
                <a:t>研究方法</a:t>
              </a:r>
            </a:p>
          </p:txBody>
        </p:sp>
        <p:sp>
          <p:nvSpPr>
            <p:cNvPr id="32" name="文本框 31">
              <a:extLst>
                <a:ext uri="{FF2B5EF4-FFF2-40B4-BE49-F238E27FC236}">
                  <a16:creationId xmlns:a16="http://schemas.microsoft.com/office/drawing/2014/main" id="{1DDDA99F-34D2-4D13-B2C2-14D69DB54BA2}"/>
                </a:ext>
              </a:extLst>
            </p:cNvPr>
            <p:cNvSpPr txBox="1"/>
            <p:nvPr/>
          </p:nvSpPr>
          <p:spPr>
            <a:xfrm>
              <a:off x="5800855" y="6319420"/>
              <a:ext cx="79511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A6A6A6"/>
                  </a:solidFill>
                  <a:effectLst/>
                  <a:uLnTx/>
                  <a:uFillTx/>
                  <a:latin typeface="Times New Roman" panose="02020603050405020304" pitchFamily="18" charset="0"/>
                  <a:ea typeface="微软雅黑"/>
                  <a:cs typeface="Times New Roman" panose="02020603050405020304" pitchFamily="18" charset="0"/>
                </a:rPr>
                <a:t>成果展示</a:t>
              </a:r>
            </a:p>
          </p:txBody>
        </p:sp>
        <p:sp>
          <p:nvSpPr>
            <p:cNvPr id="33" name="文本框 32">
              <a:extLst>
                <a:ext uri="{FF2B5EF4-FFF2-40B4-BE49-F238E27FC236}">
                  <a16:creationId xmlns:a16="http://schemas.microsoft.com/office/drawing/2014/main" id="{04E74E83-003C-419C-A70C-DBCEF841747F}"/>
                </a:ext>
              </a:extLst>
            </p:cNvPr>
            <p:cNvSpPr txBox="1"/>
            <p:nvPr/>
          </p:nvSpPr>
          <p:spPr>
            <a:xfrm>
              <a:off x="7228271" y="6319420"/>
              <a:ext cx="95323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Times New Roman" panose="02020603050405020304" pitchFamily="18" charset="0"/>
                  <a:ea typeface="微软雅黑"/>
                  <a:cs typeface="Times New Roman" panose="02020603050405020304" pitchFamily="18" charset="0"/>
                </a:rPr>
                <a:t>总结与展望</a:t>
              </a:r>
            </a:p>
          </p:txBody>
        </p:sp>
        <p:sp>
          <p:nvSpPr>
            <p:cNvPr id="38" name="文本框 37">
              <a:extLst>
                <a:ext uri="{FF2B5EF4-FFF2-40B4-BE49-F238E27FC236}">
                  <a16:creationId xmlns:a16="http://schemas.microsoft.com/office/drawing/2014/main" id="{B40FF4AF-C1B8-4D39-A7A2-D9E4F73BA14A}"/>
                </a:ext>
              </a:extLst>
            </p:cNvPr>
            <p:cNvSpPr txBox="1"/>
            <p:nvPr/>
          </p:nvSpPr>
          <p:spPr>
            <a:xfrm>
              <a:off x="8514603" y="6319419"/>
              <a:ext cx="4788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Times New Roman" panose="02020603050405020304" pitchFamily="18" charset="0"/>
                  <a:ea typeface="微软雅黑"/>
                  <a:cs typeface="Times New Roman" panose="02020603050405020304" pitchFamily="18" charset="0"/>
                </a:rPr>
                <a:t>致谢</a:t>
              </a:r>
            </a:p>
          </p:txBody>
        </p:sp>
      </p:grpSp>
      <p:pic>
        <p:nvPicPr>
          <p:cNvPr id="2" name="图片 1">
            <a:extLst>
              <a:ext uri="{FF2B5EF4-FFF2-40B4-BE49-F238E27FC236}">
                <a16:creationId xmlns:a16="http://schemas.microsoft.com/office/drawing/2014/main" id="{1C57F685-45AB-48B0-ADC0-34E0D352D9B3}"/>
              </a:ext>
            </a:extLst>
          </p:cNvPr>
          <p:cNvPicPr>
            <a:picLocks noChangeAspect="1"/>
          </p:cNvPicPr>
          <p:nvPr/>
        </p:nvPicPr>
        <p:blipFill>
          <a:blip r:embed="rId5"/>
          <a:stretch>
            <a:fillRect/>
          </a:stretch>
        </p:blipFill>
        <p:spPr>
          <a:xfrm>
            <a:off x="6339639" y="1275964"/>
            <a:ext cx="5145038" cy="1631217"/>
          </a:xfrm>
          <a:prstGeom prst="rect">
            <a:avLst/>
          </a:prstGeom>
        </p:spPr>
      </p:pic>
      <p:pic>
        <p:nvPicPr>
          <p:cNvPr id="4" name="图片 3">
            <a:extLst>
              <a:ext uri="{FF2B5EF4-FFF2-40B4-BE49-F238E27FC236}">
                <a16:creationId xmlns:a16="http://schemas.microsoft.com/office/drawing/2014/main" id="{AE3F0ECB-FA59-4B42-A71D-135B3F0715E8}"/>
              </a:ext>
            </a:extLst>
          </p:cNvPr>
          <p:cNvPicPr>
            <a:picLocks noChangeAspect="1"/>
          </p:cNvPicPr>
          <p:nvPr/>
        </p:nvPicPr>
        <p:blipFill>
          <a:blip r:embed="rId6"/>
          <a:stretch>
            <a:fillRect/>
          </a:stretch>
        </p:blipFill>
        <p:spPr>
          <a:xfrm>
            <a:off x="7685621" y="3532400"/>
            <a:ext cx="2931559" cy="2134726"/>
          </a:xfrm>
          <a:prstGeom prst="rect">
            <a:avLst/>
          </a:prstGeom>
        </p:spPr>
      </p:pic>
    </p:spTree>
    <p:extLst>
      <p:ext uri="{BB962C8B-B14F-4D97-AF65-F5344CB8AC3E}">
        <p14:creationId xmlns:p14="http://schemas.microsoft.com/office/powerpoint/2010/main" val="1574766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3637BAC-F87B-454D-AA26-C2A06F5C59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763" t="2784" b="2701"/>
          <a:stretch/>
        </p:blipFill>
        <p:spPr>
          <a:xfrm>
            <a:off x="2008556" y="2513463"/>
            <a:ext cx="1837402" cy="1820074"/>
          </a:xfrm>
          <a:prstGeom prst="rect">
            <a:avLst/>
          </a:prstGeom>
        </p:spPr>
      </p:pic>
      <p:cxnSp>
        <p:nvCxnSpPr>
          <p:cNvPr id="63" name="直接连接符 62">
            <a:extLst>
              <a:ext uri="{FF2B5EF4-FFF2-40B4-BE49-F238E27FC236}">
                <a16:creationId xmlns:a16="http://schemas.microsoft.com/office/drawing/2014/main" id="{21182675-BD1B-4BCC-82E2-DF21C299FB9D}"/>
              </a:ext>
            </a:extLst>
          </p:cNvPr>
          <p:cNvCxnSpPr/>
          <p:nvPr/>
        </p:nvCxnSpPr>
        <p:spPr>
          <a:xfrm>
            <a:off x="4286250" y="2266950"/>
            <a:ext cx="0" cy="232410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4">
            <a:extLst>
              <a:ext uri="{FF2B5EF4-FFF2-40B4-BE49-F238E27FC236}">
                <a16:creationId xmlns:a16="http://schemas.microsoft.com/office/drawing/2014/main" id="{D88E74C0-EB4F-4C4E-990F-7DCF72B22A48}"/>
              </a:ext>
            </a:extLst>
          </p:cNvPr>
          <p:cNvSpPr txBox="1"/>
          <p:nvPr/>
        </p:nvSpPr>
        <p:spPr>
          <a:xfrm>
            <a:off x="4710158" y="2333963"/>
            <a:ext cx="6016061" cy="684785"/>
          </a:xfrm>
          <a:prstGeom prst="rect">
            <a:avLst/>
          </a:prstGeom>
          <a:noFill/>
        </p:spPr>
        <p:txBody>
          <a:bodyPr wrap="square" lIns="68562" tIns="34281" rIns="68562" bIns="34281"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r>
              <a:rPr lang="en-US" altLang="zh-CN" sz="4000" b="1" dirty="0">
                <a:solidFill>
                  <a:srgbClr val="0070C0"/>
                </a:solidFill>
              </a:rPr>
              <a:t>3</a:t>
            </a:r>
            <a:r>
              <a:rPr lang="zh-CN" altLang="en-US" sz="4000" b="1" dirty="0">
                <a:solidFill>
                  <a:srgbClr val="0070C0"/>
                </a:solidFill>
                <a:latin typeface="微软雅黑" panose="020B0503020204020204" pitchFamily="34" charset="-122"/>
                <a:ea typeface="微软雅黑" panose="020B0503020204020204" pitchFamily="34" charset="-122"/>
              </a:rPr>
              <a:t>、</a:t>
            </a:r>
            <a:r>
              <a:rPr lang="zh-CN" altLang="en-US" sz="4000" b="1" dirty="0">
                <a:solidFill>
                  <a:srgbClr val="0070C0"/>
                </a:solidFill>
              </a:rPr>
              <a:t>研究方法</a:t>
            </a:r>
            <a:endParaRPr lang="zh-CN" altLang="en-US" sz="4000" b="1" dirty="0">
              <a:solidFill>
                <a:srgbClr val="0070C0"/>
              </a:solidFill>
              <a:latin typeface="微软雅黑" panose="020B0503020204020204" pitchFamily="34" charset="-122"/>
              <a:ea typeface="微软雅黑" panose="020B0503020204020204" pitchFamily="34" charset="-122"/>
            </a:endParaRPr>
          </a:p>
        </p:txBody>
      </p:sp>
      <p:sp>
        <p:nvSpPr>
          <p:cNvPr id="24" name="椭圆 23">
            <a:extLst>
              <a:ext uri="{FF2B5EF4-FFF2-40B4-BE49-F238E27FC236}">
                <a16:creationId xmlns:a16="http://schemas.microsoft.com/office/drawing/2014/main" id="{D338CB08-EA5D-42EE-BF55-9D86FF370919}"/>
              </a:ext>
            </a:extLst>
          </p:cNvPr>
          <p:cNvSpPr/>
          <p:nvPr/>
        </p:nvSpPr>
        <p:spPr>
          <a:xfrm>
            <a:off x="4914900" y="3637563"/>
            <a:ext cx="216000" cy="216000"/>
          </a:xfrm>
          <a:prstGeom prst="ellipse">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25" name="文本框 24">
            <a:extLst>
              <a:ext uri="{FF2B5EF4-FFF2-40B4-BE49-F238E27FC236}">
                <a16:creationId xmlns:a16="http://schemas.microsoft.com/office/drawing/2014/main" id="{05B0135E-3D9D-4FB9-A79D-FD7F972A73FE}"/>
              </a:ext>
            </a:extLst>
          </p:cNvPr>
          <p:cNvSpPr txBox="1"/>
          <p:nvPr/>
        </p:nvSpPr>
        <p:spPr>
          <a:xfrm>
            <a:off x="5152616" y="3560897"/>
            <a:ext cx="146706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数据预处理</a:t>
            </a:r>
          </a:p>
        </p:txBody>
      </p:sp>
      <p:sp>
        <p:nvSpPr>
          <p:cNvPr id="26" name="椭圆 25">
            <a:extLst>
              <a:ext uri="{FF2B5EF4-FFF2-40B4-BE49-F238E27FC236}">
                <a16:creationId xmlns:a16="http://schemas.microsoft.com/office/drawing/2014/main" id="{2E07D8DF-EEB1-449B-BEB2-5222F1410DBC}"/>
              </a:ext>
            </a:extLst>
          </p:cNvPr>
          <p:cNvSpPr/>
          <p:nvPr/>
        </p:nvSpPr>
        <p:spPr>
          <a:xfrm>
            <a:off x="7449053" y="3637563"/>
            <a:ext cx="216000" cy="216000"/>
          </a:xfrm>
          <a:prstGeom prst="ellipse">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27" name="文本框 26">
            <a:extLst>
              <a:ext uri="{FF2B5EF4-FFF2-40B4-BE49-F238E27FC236}">
                <a16:creationId xmlns:a16="http://schemas.microsoft.com/office/drawing/2014/main" id="{897ACE19-B9BA-41A4-84A9-8FA0039F672A}"/>
              </a:ext>
            </a:extLst>
          </p:cNvPr>
          <p:cNvSpPr txBox="1"/>
          <p:nvPr/>
        </p:nvSpPr>
        <p:spPr>
          <a:xfrm>
            <a:off x="7686769" y="3560897"/>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数据分析</a:t>
            </a:r>
          </a:p>
        </p:txBody>
      </p:sp>
      <p:sp>
        <p:nvSpPr>
          <p:cNvPr id="9" name="椭圆 8">
            <a:extLst>
              <a:ext uri="{FF2B5EF4-FFF2-40B4-BE49-F238E27FC236}">
                <a16:creationId xmlns:a16="http://schemas.microsoft.com/office/drawing/2014/main" id="{42AAEF5A-2C66-4C2E-ADE1-52BDB7C50C57}"/>
              </a:ext>
            </a:extLst>
          </p:cNvPr>
          <p:cNvSpPr/>
          <p:nvPr/>
        </p:nvSpPr>
        <p:spPr>
          <a:xfrm>
            <a:off x="4914900" y="4256378"/>
            <a:ext cx="216000" cy="216000"/>
          </a:xfrm>
          <a:prstGeom prst="ellipse">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0" name="椭圆 9">
            <a:extLst>
              <a:ext uri="{FF2B5EF4-FFF2-40B4-BE49-F238E27FC236}">
                <a16:creationId xmlns:a16="http://schemas.microsoft.com/office/drawing/2014/main" id="{ED9F86E0-D7CF-4BA5-98FA-00096E4590E9}"/>
              </a:ext>
            </a:extLst>
          </p:cNvPr>
          <p:cNvSpPr/>
          <p:nvPr/>
        </p:nvSpPr>
        <p:spPr>
          <a:xfrm>
            <a:off x="7449053" y="4273928"/>
            <a:ext cx="216000" cy="216000"/>
          </a:xfrm>
          <a:prstGeom prst="ellipse">
            <a:avLst/>
          </a:prstGeom>
          <a:solidFill>
            <a:srgbClr val="1D6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1" name="文本框 10">
            <a:extLst>
              <a:ext uri="{FF2B5EF4-FFF2-40B4-BE49-F238E27FC236}">
                <a16:creationId xmlns:a16="http://schemas.microsoft.com/office/drawing/2014/main" id="{0C0FB537-3445-4A73-9562-D1AD18D0C650}"/>
              </a:ext>
            </a:extLst>
          </p:cNvPr>
          <p:cNvSpPr txBox="1"/>
          <p:nvPr/>
        </p:nvSpPr>
        <p:spPr>
          <a:xfrm>
            <a:off x="5152616" y="4190940"/>
            <a:ext cx="146706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异质图处理</a:t>
            </a:r>
          </a:p>
        </p:txBody>
      </p:sp>
      <p:sp>
        <p:nvSpPr>
          <p:cNvPr id="12" name="文本框 11">
            <a:extLst>
              <a:ext uri="{FF2B5EF4-FFF2-40B4-BE49-F238E27FC236}">
                <a16:creationId xmlns:a16="http://schemas.microsoft.com/office/drawing/2014/main" id="{184422A0-B106-474B-900F-4B80F1E57515}"/>
              </a:ext>
            </a:extLst>
          </p:cNvPr>
          <p:cNvSpPr txBox="1"/>
          <p:nvPr/>
        </p:nvSpPr>
        <p:spPr>
          <a:xfrm>
            <a:off x="7686769" y="4190940"/>
            <a:ext cx="2492990"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异质图训练及可视化</a:t>
            </a:r>
          </a:p>
        </p:txBody>
      </p:sp>
    </p:spTree>
    <p:extLst>
      <p:ext uri="{BB962C8B-B14F-4D97-AF65-F5344CB8AC3E}">
        <p14:creationId xmlns:p14="http://schemas.microsoft.com/office/powerpoint/2010/main" val="1396387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9B43D6F6-8184-46A0-A929-3DF2D2CAD4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7988" y="0"/>
            <a:ext cx="1134500" cy="1122744"/>
          </a:xfrm>
          <a:prstGeom prst="rect">
            <a:avLst/>
          </a:prstGeom>
          <a:effectLst>
            <a:outerShdw blurRad="50800" dist="38100" dir="2700000" algn="tl" rotWithShape="0">
              <a:schemeClr val="bg1">
                <a:alpha val="40000"/>
              </a:schemeClr>
            </a:outerShdw>
          </a:effectLst>
        </p:spPr>
      </p:pic>
      <p:sp>
        <p:nvSpPr>
          <p:cNvPr id="9" name="文本框 8">
            <a:extLst>
              <a:ext uri="{FF2B5EF4-FFF2-40B4-BE49-F238E27FC236}">
                <a16:creationId xmlns:a16="http://schemas.microsoft.com/office/drawing/2014/main" id="{98EE3181-B82A-4F4B-9997-351EEB8D89CA}"/>
              </a:ext>
            </a:extLst>
          </p:cNvPr>
          <p:cNvSpPr txBox="1"/>
          <p:nvPr/>
        </p:nvSpPr>
        <p:spPr>
          <a:xfrm>
            <a:off x="378989" y="299762"/>
            <a:ext cx="2691197" cy="523220"/>
          </a:xfrm>
          <a:prstGeom prst="rect">
            <a:avLst/>
          </a:prstGeom>
          <a:noFill/>
        </p:spPr>
        <p:txBody>
          <a:bodyPr wrap="square" rtlCol="0">
            <a:spAutoFit/>
          </a:bodyPr>
          <a:lstStyle/>
          <a:p>
            <a:r>
              <a:rPr lang="zh-CN" altLang="en-US" sz="2800" dirty="0">
                <a:solidFill>
                  <a:schemeClr val="bg1"/>
                </a:solidFill>
                <a:latin typeface="Times New Roman" panose="02020603050405020304" pitchFamily="18" charset="0"/>
                <a:cs typeface="Times New Roman" panose="02020603050405020304" pitchFamily="18" charset="0"/>
              </a:rPr>
              <a:t>数据预处理</a:t>
            </a:r>
          </a:p>
        </p:txBody>
      </p:sp>
      <p:sp>
        <p:nvSpPr>
          <p:cNvPr id="35" name="文本框 34">
            <a:extLst>
              <a:ext uri="{FF2B5EF4-FFF2-40B4-BE49-F238E27FC236}">
                <a16:creationId xmlns:a16="http://schemas.microsoft.com/office/drawing/2014/main" id="{14E561D2-67F4-4913-80D7-AD7CE9DBF866}"/>
              </a:ext>
            </a:extLst>
          </p:cNvPr>
          <p:cNvSpPr txBox="1"/>
          <p:nvPr/>
        </p:nvSpPr>
        <p:spPr>
          <a:xfrm>
            <a:off x="440943" y="1422506"/>
            <a:ext cx="5113551" cy="3785652"/>
          </a:xfrm>
          <a:prstGeom prst="rect">
            <a:avLst/>
          </a:prstGeom>
          <a:noFill/>
        </p:spPr>
        <p:txBody>
          <a:bodyPr wrap="square">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对于数据预处理我们需要设计一些程序：</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设计一个排序程序，排序的主要目的是使相同的数值放在一起。</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设计一个计数程序，计算某一列中有多少种不同的数据，设计这个程序的目的是将只出现一次的数据合理的在后续的可视化中舍去。</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3.</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设计一个程序，创建一个计数器，如果当前行的值和前一行不同，计数器加</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。实现在要计数的列的右侧添加新列，并将计数器的值写入，通过这三个代码就可以实现将中文的数据转化成数字的过程。</a:t>
            </a:r>
          </a:p>
        </p:txBody>
      </p:sp>
      <p:sp>
        <p:nvSpPr>
          <p:cNvPr id="45" name="矩形 44">
            <a:extLst>
              <a:ext uri="{FF2B5EF4-FFF2-40B4-BE49-F238E27FC236}">
                <a16:creationId xmlns:a16="http://schemas.microsoft.com/office/drawing/2014/main" id="{544896EE-A3D1-4B02-8EE5-91F5206395E2}"/>
              </a:ext>
            </a:extLst>
          </p:cNvPr>
          <p:cNvSpPr/>
          <p:nvPr/>
        </p:nvSpPr>
        <p:spPr>
          <a:xfrm>
            <a:off x="308523" y="1122744"/>
            <a:ext cx="5245970" cy="4787785"/>
          </a:xfrm>
          <a:prstGeom prst="rect">
            <a:avLst/>
          </a:prstGeom>
          <a:noFill/>
          <a:ln w="19050">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nvGrpSpPr>
          <p:cNvPr id="22" name="组合 21">
            <a:extLst>
              <a:ext uri="{FF2B5EF4-FFF2-40B4-BE49-F238E27FC236}">
                <a16:creationId xmlns:a16="http://schemas.microsoft.com/office/drawing/2014/main" id="{8E6C75FE-4125-4121-8B46-C509D2DA4B4C}"/>
              </a:ext>
            </a:extLst>
          </p:cNvPr>
          <p:cNvGrpSpPr/>
          <p:nvPr/>
        </p:nvGrpSpPr>
        <p:grpSpPr>
          <a:xfrm>
            <a:off x="2442583" y="6372169"/>
            <a:ext cx="7695974" cy="319809"/>
            <a:chOff x="2215547" y="6307388"/>
            <a:chExt cx="6777933" cy="319809"/>
          </a:xfrm>
        </p:grpSpPr>
        <p:sp>
          <p:nvSpPr>
            <p:cNvPr id="23" name="文本框 22">
              <a:extLst>
                <a:ext uri="{FF2B5EF4-FFF2-40B4-BE49-F238E27FC236}">
                  <a16:creationId xmlns:a16="http://schemas.microsoft.com/office/drawing/2014/main" id="{F007E872-7BB0-4F2B-B5D9-706A1A87AA37}"/>
                </a:ext>
              </a:extLst>
            </p:cNvPr>
            <p:cNvSpPr txBox="1"/>
            <p:nvPr/>
          </p:nvSpPr>
          <p:spPr>
            <a:xfrm>
              <a:off x="2215547" y="6307388"/>
              <a:ext cx="478877"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algn="ctr">
                <a:defRPr/>
              </a:pPr>
              <a:r>
                <a:rPr lang="zh-CN" altLang="en-US" dirty="0">
                  <a:latin typeface="Times New Roman" panose="02020603050405020304" pitchFamily="18" charset="0"/>
                  <a:ea typeface="微软雅黑"/>
                  <a:cs typeface="Times New Roman" panose="02020603050405020304" pitchFamily="18" charset="0"/>
                </a:rPr>
                <a:t>绪论</a:t>
              </a:r>
            </a:p>
          </p:txBody>
        </p:sp>
        <p:sp>
          <p:nvSpPr>
            <p:cNvPr id="24" name="文本框 23">
              <a:extLst>
                <a:ext uri="{FF2B5EF4-FFF2-40B4-BE49-F238E27FC236}">
                  <a16:creationId xmlns:a16="http://schemas.microsoft.com/office/drawing/2014/main" id="{C15152D1-FDC3-465B-9C47-FE812829D953}"/>
                </a:ext>
              </a:extLst>
            </p:cNvPr>
            <p:cNvSpPr txBox="1"/>
            <p:nvPr/>
          </p:nvSpPr>
          <p:spPr>
            <a:xfrm>
              <a:off x="3136374" y="6307388"/>
              <a:ext cx="79511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b="1" i="0" u="none" strike="noStrike" kern="0" cap="none" spc="0" normalizeH="0" baseline="0">
                  <a:ln>
                    <a:noFill/>
                  </a:ln>
                  <a:solidFill>
                    <a:prstClr val="black"/>
                  </a:solidFill>
                  <a:effectLst/>
                  <a:uLnTx/>
                  <a:uFillTx/>
                  <a:latin typeface="+mn-ea"/>
                </a:defRPr>
              </a:lvl1pPr>
            </a:lstStyle>
            <a:p>
              <a:pPr lvl="0" algn="ctr">
                <a:defRPr/>
              </a:pPr>
              <a:r>
                <a:rPr lang="zh-CN" altLang="en-US" b="0" dirty="0">
                  <a:solidFill>
                    <a:prstClr val="white">
                      <a:lumMod val="65000"/>
                    </a:prstClr>
                  </a:solidFill>
                  <a:latin typeface="Times New Roman" panose="02020603050405020304" pitchFamily="18" charset="0"/>
                  <a:ea typeface="微软雅黑"/>
                  <a:cs typeface="Times New Roman" panose="02020603050405020304" pitchFamily="18" charset="0"/>
                </a:rPr>
                <a:t>关键技术</a:t>
              </a:r>
            </a:p>
          </p:txBody>
        </p:sp>
        <p:sp>
          <p:nvSpPr>
            <p:cNvPr id="25" name="文本框 24">
              <a:extLst>
                <a:ext uri="{FF2B5EF4-FFF2-40B4-BE49-F238E27FC236}">
                  <a16:creationId xmlns:a16="http://schemas.microsoft.com/office/drawing/2014/main" id="{518EE2B9-D203-4A9E-A085-3F4AF74255EB}"/>
                </a:ext>
              </a:extLst>
            </p:cNvPr>
            <p:cNvSpPr txBox="1"/>
            <p:nvPr/>
          </p:nvSpPr>
          <p:spPr>
            <a:xfrm>
              <a:off x="4373440" y="6319420"/>
              <a:ext cx="795116" cy="307777"/>
            </a:xfrm>
            <a:prstGeom prst="rect">
              <a:avLst/>
            </a:prstGeom>
            <a:noFill/>
          </p:spPr>
          <p:txBody>
            <a:bodyPr wrap="none" rtlCol="0">
              <a:spAutoFit/>
            </a:bodyPr>
            <a:lstStyle/>
            <a:p>
              <a:pPr algn="ctr">
                <a:defRPr/>
              </a:pPr>
              <a:r>
                <a:rPr lang="zh-CN" altLang="en-US" sz="1400" b="1" kern="0" dirty="0">
                  <a:latin typeface="Times New Roman" panose="02020603050405020304" pitchFamily="18" charset="0"/>
                  <a:ea typeface="微软雅黑"/>
                  <a:cs typeface="Times New Roman" panose="02020603050405020304" pitchFamily="18" charset="0"/>
                </a:rPr>
                <a:t>研究方法</a:t>
              </a:r>
            </a:p>
          </p:txBody>
        </p:sp>
        <p:sp>
          <p:nvSpPr>
            <p:cNvPr id="26" name="文本框 25">
              <a:extLst>
                <a:ext uri="{FF2B5EF4-FFF2-40B4-BE49-F238E27FC236}">
                  <a16:creationId xmlns:a16="http://schemas.microsoft.com/office/drawing/2014/main" id="{3BF3E033-2C92-4C6B-8469-25041BF84E38}"/>
                </a:ext>
              </a:extLst>
            </p:cNvPr>
            <p:cNvSpPr txBox="1"/>
            <p:nvPr/>
          </p:nvSpPr>
          <p:spPr>
            <a:xfrm>
              <a:off x="5800855" y="6319420"/>
              <a:ext cx="79511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A6A6A6"/>
                  </a:solidFill>
                  <a:effectLst/>
                  <a:uLnTx/>
                  <a:uFillTx/>
                  <a:latin typeface="Times New Roman" panose="02020603050405020304" pitchFamily="18" charset="0"/>
                  <a:ea typeface="微软雅黑"/>
                  <a:cs typeface="Times New Roman" panose="02020603050405020304" pitchFamily="18" charset="0"/>
                </a:rPr>
                <a:t>成果展示</a:t>
              </a:r>
            </a:p>
          </p:txBody>
        </p:sp>
        <p:sp>
          <p:nvSpPr>
            <p:cNvPr id="27" name="文本框 26">
              <a:extLst>
                <a:ext uri="{FF2B5EF4-FFF2-40B4-BE49-F238E27FC236}">
                  <a16:creationId xmlns:a16="http://schemas.microsoft.com/office/drawing/2014/main" id="{6EC27510-F9E9-4DAA-A95B-E38B3566C644}"/>
                </a:ext>
              </a:extLst>
            </p:cNvPr>
            <p:cNvSpPr txBox="1"/>
            <p:nvPr/>
          </p:nvSpPr>
          <p:spPr>
            <a:xfrm>
              <a:off x="7228271" y="6319420"/>
              <a:ext cx="953236" cy="30777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i="0" u="none" strike="noStrike" kern="0" cap="none" spc="0" normalizeH="0" baseline="0">
                  <a:ln>
                    <a:noFill/>
                  </a:ln>
                  <a:solidFill>
                    <a:prstClr val="white">
                      <a:lumMod val="65000"/>
                    </a:prstClr>
                  </a:solidFill>
                  <a:effectLst/>
                  <a:uLnTx/>
                  <a:uFillTx/>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Times New Roman" panose="02020603050405020304" pitchFamily="18" charset="0"/>
                  <a:ea typeface="微软雅黑"/>
                  <a:cs typeface="Times New Roman" panose="02020603050405020304" pitchFamily="18" charset="0"/>
                </a:rPr>
                <a:t>总结与展望</a:t>
              </a:r>
            </a:p>
          </p:txBody>
        </p:sp>
        <p:sp>
          <p:nvSpPr>
            <p:cNvPr id="28" name="文本框 27">
              <a:extLst>
                <a:ext uri="{FF2B5EF4-FFF2-40B4-BE49-F238E27FC236}">
                  <a16:creationId xmlns:a16="http://schemas.microsoft.com/office/drawing/2014/main" id="{91979F64-3092-4FED-8B97-F2F492D22A9F}"/>
                </a:ext>
              </a:extLst>
            </p:cNvPr>
            <p:cNvSpPr txBox="1"/>
            <p:nvPr/>
          </p:nvSpPr>
          <p:spPr>
            <a:xfrm>
              <a:off x="8514603" y="6319419"/>
              <a:ext cx="4788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lumMod val="65000"/>
                    </a:prstClr>
                  </a:solidFill>
                  <a:effectLst/>
                  <a:uLnTx/>
                  <a:uFillTx/>
                  <a:latin typeface="Times New Roman" panose="02020603050405020304" pitchFamily="18" charset="0"/>
                  <a:ea typeface="微软雅黑"/>
                  <a:cs typeface="Times New Roman" panose="02020603050405020304" pitchFamily="18" charset="0"/>
                </a:rPr>
                <a:t>致谢</a:t>
              </a:r>
            </a:p>
          </p:txBody>
        </p:sp>
      </p:grpSp>
      <p:pic>
        <p:nvPicPr>
          <p:cNvPr id="29" name="图片 28">
            <a:extLst>
              <a:ext uri="{FF2B5EF4-FFF2-40B4-BE49-F238E27FC236}">
                <a16:creationId xmlns:a16="http://schemas.microsoft.com/office/drawing/2014/main" id="{8CEB46B9-F4C5-4AAF-898C-8F955ABB2374}"/>
              </a:ext>
            </a:extLst>
          </p:cNvPr>
          <p:cNvPicPr>
            <a:picLocks noChangeAspect="1"/>
          </p:cNvPicPr>
          <p:nvPr/>
        </p:nvPicPr>
        <p:blipFill>
          <a:blip r:embed="rId4"/>
          <a:stretch>
            <a:fillRect/>
          </a:stretch>
        </p:blipFill>
        <p:spPr>
          <a:xfrm>
            <a:off x="5596563" y="1122744"/>
            <a:ext cx="3493715" cy="3857965"/>
          </a:xfrm>
          <a:prstGeom prst="rect">
            <a:avLst/>
          </a:prstGeom>
        </p:spPr>
      </p:pic>
      <p:pic>
        <p:nvPicPr>
          <p:cNvPr id="30" name="图片 29">
            <a:extLst>
              <a:ext uri="{FF2B5EF4-FFF2-40B4-BE49-F238E27FC236}">
                <a16:creationId xmlns:a16="http://schemas.microsoft.com/office/drawing/2014/main" id="{31BCD104-718B-488C-B9A8-95BD477C0E37}"/>
              </a:ext>
            </a:extLst>
          </p:cNvPr>
          <p:cNvPicPr>
            <a:picLocks noChangeAspect="1"/>
          </p:cNvPicPr>
          <p:nvPr/>
        </p:nvPicPr>
        <p:blipFill>
          <a:blip r:embed="rId5"/>
          <a:stretch>
            <a:fillRect/>
          </a:stretch>
        </p:blipFill>
        <p:spPr>
          <a:xfrm>
            <a:off x="9093028" y="2439961"/>
            <a:ext cx="2899460" cy="3944239"/>
          </a:xfrm>
          <a:prstGeom prst="rect">
            <a:avLst/>
          </a:prstGeom>
        </p:spPr>
      </p:pic>
    </p:spTree>
    <p:extLst>
      <p:ext uri="{BB962C8B-B14F-4D97-AF65-F5344CB8AC3E}">
        <p14:creationId xmlns:p14="http://schemas.microsoft.com/office/powerpoint/2010/main" val="10259520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达芬奇的左手">
      <a:dk1>
        <a:srgbClr val="000000"/>
      </a:dk1>
      <a:lt1>
        <a:srgbClr val="FFFFFF"/>
      </a:lt1>
      <a:dk2>
        <a:srgbClr val="44546A"/>
      </a:dk2>
      <a:lt2>
        <a:srgbClr val="E7E6E6"/>
      </a:lt2>
      <a:accent1>
        <a:srgbClr val="2A3D52"/>
      </a:accent1>
      <a:accent2>
        <a:srgbClr val="C4AF99"/>
      </a:accent2>
      <a:accent3>
        <a:srgbClr val="5B6C83"/>
      </a:accent3>
      <a:accent4>
        <a:srgbClr val="D7CCB8"/>
      </a:accent4>
      <a:accent5>
        <a:srgbClr val="38526E"/>
      </a:accent5>
      <a:accent6>
        <a:srgbClr val="BFBFBF"/>
      </a:accent6>
      <a:hlink>
        <a:srgbClr val="2A3D52"/>
      </a:hlink>
      <a:folHlink>
        <a:srgbClr val="C4AF99"/>
      </a:folHlink>
    </a:clrScheme>
    <a:fontScheme name="Lao UI">
      <a:majorFont>
        <a:latin typeface="Lao UI"/>
        <a:ea typeface="微软雅黑"/>
        <a:cs typeface=""/>
      </a:majorFont>
      <a:minorFont>
        <a:latin typeface="Lao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4164</TotalTime>
  <Words>3401</Words>
  <Application>Microsoft Office PowerPoint</Application>
  <PresentationFormat>宽屏</PresentationFormat>
  <Paragraphs>313</Paragraphs>
  <Slides>27</Slides>
  <Notes>27</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27</vt:i4>
      </vt:variant>
    </vt:vector>
  </HeadingPairs>
  <TitlesOfParts>
    <vt:vector size="39" baseType="lpstr">
      <vt:lpstr>Arial Unicode MS</vt:lpstr>
      <vt:lpstr>HelveticaExt-Normal</vt:lpstr>
      <vt:lpstr>等线</vt:lpstr>
      <vt:lpstr>等线 Light</vt:lpstr>
      <vt:lpstr>宋体</vt:lpstr>
      <vt:lpstr>微软雅黑</vt:lpstr>
      <vt:lpstr>Arial</vt:lpstr>
      <vt:lpstr>Calibri</vt:lpstr>
      <vt:lpstr>Lao UI</vt:lpstr>
      <vt:lpstr>Times New Roman</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毕设</dc:title>
  <dc:subject>毕设</dc:subject>
  <dc:creator>cjz</dc:creator>
  <cp:lastModifiedBy>cui jinze</cp:lastModifiedBy>
  <cp:revision>29</cp:revision>
  <dcterms:created xsi:type="dcterms:W3CDTF">2016-07-01T07:41:00Z</dcterms:created>
  <dcterms:modified xsi:type="dcterms:W3CDTF">2023-05-22T03:30:40Z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43BC3EAC1F9F4757A7D122E449B9261C</vt:lpwstr>
  </property>
  <property fmtid="{D5CDD505-2E9C-101B-9397-08002B2CF9AE}" pid="3" name="KSOProductBuildVer">
    <vt:lpwstr>2052-11.1.0.10356</vt:lpwstr>
  </property>
</Properties>
</file>